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7" r:id="rId3"/>
    <p:sldId id="261" r:id="rId4"/>
    <p:sldId id="262" r:id="rId5"/>
    <p:sldId id="264" r:id="rId6"/>
    <p:sldId id="266" r:id="rId7"/>
    <p:sldId id="267" r:id="rId8"/>
    <p:sldId id="275" r:id="rId9"/>
    <p:sldId id="258" r:id="rId10"/>
    <p:sldId id="273" r:id="rId11"/>
    <p:sldId id="278" r:id="rId12"/>
    <p:sldId id="276" r:id="rId13"/>
    <p:sldId id="268" r:id="rId14"/>
    <p:sldId id="277" r:id="rId15"/>
    <p:sldId id="279" r:id="rId16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1D7C4E-DF28-480F-936E-CD34789EB4C6}" type="datetimeFigureOut">
              <a:rPr lang="en-US"/>
              <a:pPr>
                <a:defRPr/>
              </a:pPr>
              <a:t>5/23/2013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1A32DE50-F65D-4BFA-8628-2BAAA2B8AC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42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ED9944EA-CFA9-47A9-80FF-0E945A345B3E}" type="datetimeFigureOut">
              <a:rPr lang="en-US"/>
              <a:pPr>
                <a:defRPr/>
              </a:pPr>
              <a:t>5/23/2013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4B9B37-9B33-443B-A0E4-D6CBA0AA60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68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D7E0-FB43-4F1A-8A21-6A3E23C8B409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EA00-4517-44B7-B4F6-A0C3D0F6924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3F301-0448-4BDB-B280-6844DD599749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3558-E121-4DBA-9BFD-7E0CAF282C9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2701-DFEA-4B14-8864-B74CFDF0640D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E98A-A0C8-4D04-84CD-ED1FFAE042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BA3B-EEC0-41A1-B445-8659CA5F07F1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A8C5-F0DC-4DC8-9EB2-7F45FDB5D59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633-923D-4F2A-99A6-115929AC9B2D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E0F3-E79B-49D1-AFB0-23C85AEB61D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30C8-EAA8-44F8-AE3A-1DFBCE19C0EF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8072-61A1-4FA8-B4B6-AC011374976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EF7F-E82D-4069-8A86-11CF4A011316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C6F8-63BE-4BD2-94AA-77E0D9F70AB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9CD6-C56B-4235-B5C8-B8864A94B866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D222-F35F-4426-871A-3DAFDCC33C3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571F-EFED-4CD9-A597-2E7432297787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FE51-A124-428B-A8B8-2D88C9D6E5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2E1E-F199-4583-8F81-1874EABAE995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A054-6AFF-41A3-9A4E-1D00A3EE925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A9DB-8CDA-48AB-A0BC-27908C9733CF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BA2A-8E80-4AE7-A704-8317CC35A8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6B952-D82D-4092-9081-25E8F56275E2}" type="datetime8">
              <a:rPr lang="he-IL"/>
              <a:pPr>
                <a:defRPr/>
              </a:pPr>
              <a:t>23 מאי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04D06-972C-452E-8D2E-3DDB9C04644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575.g23@g23.relcom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1575.g23@g23.relcom.ru" TargetMode="External"/><Relationship Id="rId4" Type="http://schemas.openxmlformats.org/officeDocument/2006/relationships/hyperlink" Target="mailto:meirb@ekmd.huji.ac.i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51D8-388B-4B17-B0BC-1D91B815C7B5}" type="slidenum">
              <a:rPr lang="he-IL"/>
              <a:pPr>
                <a:defRPr/>
              </a:pPr>
              <a:t>1</a:t>
            </a:fld>
            <a:endParaRPr lang="he-IL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1863725" y="188913"/>
            <a:ext cx="5414963" cy="1524000"/>
            <a:chOff x="1863138" y="404664"/>
            <a:chExt cx="5416136" cy="1524436"/>
          </a:xfrm>
        </p:grpSpPr>
        <p:pic>
          <p:nvPicPr>
            <p:cNvPr id="15367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8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>
                <a:solidFill>
                  <a:srgbClr val="000000"/>
                </a:solidFill>
              </a:rPr>
              <a:t>Chair: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>
                <a:hlinkClick r:id="rId3"/>
              </a:rPr>
              <a:t>meirb@ekmd.huji.ac.il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en-GB">
                <a:solidFill>
                  <a:srgbClr val="000000"/>
                </a:solidFill>
              </a:rPr>
              <a:t>Secretary: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>
                <a:hlinkClick r:id="rId4"/>
              </a:rPr>
              <a:t>1575.g23@g23.relcom.ru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it-IT" sz="1200" b="0">
                <a:solidFill>
                  <a:srgbClr val="000000"/>
                </a:solidFill>
              </a:rPr>
              <a:t>Alexis Arz</a:t>
            </a:r>
            <a:r>
              <a:rPr lang="it-IT" sz="1200">
                <a:solidFill>
                  <a:srgbClr val="000000"/>
                </a:solidFill>
              </a:rPr>
              <a:t>i</a:t>
            </a:r>
            <a:r>
              <a:rPr lang="it-IT" sz="1200" b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/>
              <a:t>Eugen Trinka, Austria</a:t>
            </a:r>
            <a:endParaRPr lang="he-IL" sz="3200" b="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197100" y="1700213"/>
            <a:ext cx="6027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is the First ILAE Regional Commission</a:t>
            </a:r>
          </a:p>
          <a:p>
            <a:pPr algn="ctr" rtl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Chairs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555875" y="2921000"/>
            <a:ext cx="64087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Simon Shorvon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(GB):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1993-1997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Martin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Brodie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(GB):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1997-2001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Svein I. Johannessen (Norway): 2001-2005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Michel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Baulac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(France): 2005-2009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Meir Bialer (Israel):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2009-2017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has a continuity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CEA past-chair is a full member</a:t>
            </a:r>
          </a:p>
          <a:p>
            <a:pPr marL="342900" indent="-342900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must serve one term as a CEA member before you can become a CEA chair</a:t>
            </a:r>
          </a:p>
          <a:p>
            <a:pPr marL="342900" indent="-342900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9DFBF-9734-404E-973B-43CF2CA11AEE}" type="slidenum">
              <a:rPr lang="he-IL"/>
              <a:pPr>
                <a:defRPr/>
              </a:pPr>
              <a:t>10</a:t>
            </a:fld>
            <a:endParaRPr lang="he-IL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1863725" y="188913"/>
            <a:ext cx="5414963" cy="1524000"/>
            <a:chOff x="1863138" y="404664"/>
            <a:chExt cx="5416136" cy="1524436"/>
          </a:xfrm>
        </p:grpSpPr>
        <p:pic>
          <p:nvPicPr>
            <p:cNvPr id="32774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5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71600" y="2204864"/>
            <a:ext cx="784887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71475" indent="-371475" rt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CEA-Supported Educational Activities (CSA)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2010-San Servolo Courses on Therapy (Venice, 19-29/7/2010)</a:t>
            </a: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2011-San Servolo Courses on Basic Science (Venice, 17-29/7/2011)</a:t>
            </a:r>
          </a:p>
          <a:p>
            <a:pPr marL="371475" lvl="0" indent="-371475" rtl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2012-San Servolo Course on Pediatrics (Venice, 15-25/7/2012)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Caucasian Summer School (Tbilisi, Georgia, 4-10/10/2009)</a:t>
            </a: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Caucasian Summer School (Baku, Azerbaijan, 16-21/10/2011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4th Caucasian Summer School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Kakheti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Georgia, 2-7/9/2012)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Baltic Sea Summer School (Oslo, 13-18/6/2010)</a:t>
            </a:r>
          </a:p>
          <a:p>
            <a:pPr marL="371475" lvl="0" indent="-371475" rtl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Baltic Sea Summer School (Rostock, 8-13/6/2012)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lvl="0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Training course on Stereo-EEG (Lyon, 2/2011-2013)</a:t>
            </a:r>
          </a:p>
          <a:p>
            <a:pPr marL="533400" indent="-533400"/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Dianalund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Summer School on EEG &amp; Epilepsy (23-28/7/2012) </a:t>
            </a:r>
          </a:p>
          <a:p>
            <a:pPr marL="533400" indent="-533400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VIREPA-EEG SCORE Course (10/2012-2/2013)</a:t>
            </a:r>
          </a:p>
          <a:p>
            <a:pPr marL="533400" lvl="0" indent="-533400"/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541338" y="1676400"/>
            <a:ext cx="611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Activities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7/2009-12/2012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9DFBF-9734-404E-973B-43CF2CA11AEE}" type="slidenum">
              <a:rPr lang="he-IL"/>
              <a:pPr>
                <a:defRPr/>
              </a:pPr>
              <a:t>11</a:t>
            </a:fld>
            <a:endParaRPr lang="he-IL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88913"/>
            <a:ext cx="5414963" cy="1524000"/>
            <a:chOff x="1863138" y="404664"/>
            <a:chExt cx="5416136" cy="1524436"/>
          </a:xfrm>
        </p:grpSpPr>
        <p:pic>
          <p:nvPicPr>
            <p:cNvPr id="32774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5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87624" y="2204864"/>
            <a:ext cx="7621588" cy="335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71475" indent="-371475" rtl="1"/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CEA-Supported Scientific Symposia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Symposium on Immunity &amp; Inflammation (Milan, 16-18/8/2010)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Colloquium on Status Epilepticus (Oxford, 7-10/4/2011)</a:t>
            </a:r>
          </a:p>
          <a:p>
            <a:pPr marL="371475" lvl="0" indent="-371475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Comprehensive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Epileptology Congress (St. Petersburg,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23-25/5/2011)</a:t>
            </a:r>
          </a:p>
          <a:p>
            <a:pPr marL="371475" lvl="0" indent="-371475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Young Scientists Symposium (Beer-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Sheva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7-11/1/2012)</a:t>
            </a:r>
          </a:p>
          <a:p>
            <a:pPr marL="371475" lvl="0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CEA Congresses:</a:t>
            </a:r>
          </a:p>
          <a:p>
            <a:pPr marL="371475" indent="-371475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European Congress on Epileptology (Rhodes, 27/6-1/7/2010)</a:t>
            </a:r>
          </a:p>
          <a:p>
            <a:pPr marL="371475" indent="-371475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European Congress on Epileptology (London, 30/9-4/10/2012)</a:t>
            </a: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541338" y="1676400"/>
            <a:ext cx="611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Activities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7/2009-12/2012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608" y="4797152"/>
            <a:ext cx="727280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CEA-sponsored events: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European Chapter Convention during the London-ECE (30/9/2012) &amp; the Dublin EFER2013 (25/5/2013). Thus, having an annual dialogue (since 2006) between the CEA &amp; the various ILAE-European chapters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12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6525" y="2160588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</a:t>
            </a:r>
            <a:r>
              <a:rPr lang="en-GB" sz="1200" b="0" dirty="0" err="1">
                <a:solidFill>
                  <a:srgbClr val="000000"/>
                </a:solidFill>
              </a:rPr>
              <a:t>Baulac</a:t>
            </a:r>
            <a:r>
              <a:rPr lang="en-GB" sz="1200" b="0" dirty="0">
                <a:solidFill>
                  <a:srgbClr val="000000"/>
                </a:solidFill>
              </a:rPr>
              <a:t>, France</a:t>
            </a:r>
          </a:p>
          <a:p>
            <a:r>
              <a:rPr lang="en-GB" sz="1200" b="0" dirty="0" err="1">
                <a:solidFill>
                  <a:srgbClr val="000000"/>
                </a:solidFill>
              </a:rPr>
              <a:t>Athanasios</a:t>
            </a:r>
            <a:r>
              <a:rPr lang="en-GB" sz="1200" b="0" dirty="0">
                <a:solidFill>
                  <a:srgbClr val="000000"/>
                </a:solidFill>
              </a:rPr>
              <a:t> </a:t>
            </a:r>
            <a:r>
              <a:rPr lang="en-GB" sz="1200" b="0" dirty="0" err="1">
                <a:solidFill>
                  <a:srgbClr val="000000"/>
                </a:solidFill>
              </a:rPr>
              <a:t>Covanis</a:t>
            </a:r>
            <a:r>
              <a:rPr lang="en-GB" sz="1200" b="0" dirty="0">
                <a:solidFill>
                  <a:srgbClr val="000000"/>
                </a:solidFill>
              </a:rPr>
              <a:t>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1979613" y="2133600"/>
          <a:ext cx="6948487" cy="9168130"/>
        </p:xfrm>
        <a:graphic>
          <a:graphicData uri="http://schemas.openxmlformats.org/drawingml/2006/table">
            <a:tbl>
              <a:tblPr rtl="1"/>
              <a:tblGrid>
                <a:gridCol w="6948487"/>
              </a:tblGrid>
              <a:tr h="4540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CEA-Core Courses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Advanced Epilepsy Surgery Course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Brno 22-26/1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5th Eilat Educational Course on Pharmacology (30/9-5/10)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Migrating Course on Epilepsy (Nicosia, 3-9/11)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CEA-Sponsored Activities (CSA)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8225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Stereo-EEG Course (Lyon,12-16/2)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Colloquium on Status Epilepticus (Salzburg, 4-6/4)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comprehensive course on Epilepsy (Tashkent, 17-21/4)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San-Servolo Course on Surgery (Venice, 14-25/7)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Baltic Sea Summer School (Estonia, 17-21/8)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Neuropathology Summer School (Erlangen, 16-20/9)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VIREPA-EEG SCORE Course (10/2012-12/2013)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8225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182167" y="1747838"/>
            <a:ext cx="5774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Sponsored-Courses/Symposia in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13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33795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998788" y="1603375"/>
            <a:ext cx="474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Accomplishments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700338" y="2638068"/>
            <a:ext cx="61201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Established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Action Plans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 Established the European Educational Agenda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Established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migrating, EPODES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the Eilat Educational courses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 Core Courses (CCC)</a:t>
            </a: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Supported the annual San Servolo, Stereo-EEG, VIREPA, Baltic and Caucasian Summer Schools, as CEA-Sponsored Activities (CSA)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Continuing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European Congresses on Epileptology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ECE)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one of the most successful international scientific epilepsy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congresses &amp; updating the ECE guidelines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14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998788" y="1603375"/>
            <a:ext cx="474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Accomplishments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700338" y="2215892"/>
            <a:ext cx="597611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 Promoted Epilepsy Advocacy &amp; Research in Europe (EAE) through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joint ILAE-IBE Task Force (JTF), in partnership with European ILAE chapters and IBE associations</a:t>
            </a: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f. Subsequently epilepsy research was included at the EU-FP-7 call for grant proposals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Established collaboration between the CEA &amp; the ILAE-North American. A joint CEA-CNA symposium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2011 &amp; 2013 AES &amp; 2012-ECE</a:t>
            </a: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h. Started a collaboration with the ILAE-CAA (Commission on African Affairs) aiming to answer unmet educational needs in Africa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012109" cy="325255"/>
          </a:xfrm>
        </p:spPr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15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8972"/>
            <a:ext cx="8623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106625" cy="1357586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6525" y="2160588"/>
            <a:ext cx="2161819" cy="260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</a:t>
            </a:r>
            <a:r>
              <a:rPr lang="en-GB" sz="1200" b="0" dirty="0" err="1">
                <a:solidFill>
                  <a:srgbClr val="000000"/>
                </a:solidFill>
              </a:rPr>
              <a:t>Baulac</a:t>
            </a:r>
            <a:r>
              <a:rPr lang="en-GB" sz="1200" b="0" dirty="0">
                <a:solidFill>
                  <a:srgbClr val="000000"/>
                </a:solidFill>
              </a:rPr>
              <a:t>, France</a:t>
            </a:r>
          </a:p>
          <a:p>
            <a:r>
              <a:rPr lang="en-GB" sz="1200" b="0" dirty="0" err="1">
                <a:solidFill>
                  <a:srgbClr val="000000"/>
                </a:solidFill>
              </a:rPr>
              <a:t>Athanasios</a:t>
            </a:r>
            <a:r>
              <a:rPr lang="en-GB" sz="1200" b="0" dirty="0">
                <a:solidFill>
                  <a:srgbClr val="000000"/>
                </a:solidFill>
              </a:rPr>
              <a:t> </a:t>
            </a:r>
            <a:r>
              <a:rPr lang="en-GB" sz="1200" b="0" dirty="0" err="1">
                <a:solidFill>
                  <a:srgbClr val="000000"/>
                </a:solidFill>
              </a:rPr>
              <a:t>Covanis</a:t>
            </a:r>
            <a:r>
              <a:rPr lang="en-GB" sz="1200" b="0" dirty="0">
                <a:solidFill>
                  <a:srgbClr val="000000"/>
                </a:solidFill>
              </a:rPr>
              <a:t>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411661" y="2060848"/>
          <a:ext cx="6192787" cy="5303520"/>
        </p:xfrm>
        <a:graphic>
          <a:graphicData uri="http://schemas.openxmlformats.org/drawingml/2006/table">
            <a:tbl>
              <a:tblPr rtl="1"/>
              <a:tblGrid>
                <a:gridCol w="6192787"/>
              </a:tblGrid>
              <a:tr h="4724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en-US" sz="1800" b="1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European Congress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on Epileptology (ECE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Stockholm;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29/6-3/7/2014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CEA will award travel bursaries to young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investigators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(&lt;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years) who submit good abstracts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call for CEA-sponsored courses/symposia during 2014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issued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 10/4/2013. 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 deadline 8/7/2013)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  Awards to be given at the Stockholm-ECE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deadline 31/12/2013)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Epileptology Award (EUR 10,000)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Non-monetary Awards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Education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Young Investigator Award  (&lt;45 years)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Service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051720" y="1599183"/>
            <a:ext cx="5318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Planned Activities for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169E-A490-4DD1-B4F1-B3656936F5FD}" type="slidenum">
              <a:rPr lang="he-IL"/>
              <a:pPr>
                <a:defRPr/>
              </a:pPr>
              <a:t>2</a:t>
            </a:fld>
            <a:endParaRPr lang="he-I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6387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16391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2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>
                <a:solidFill>
                  <a:srgbClr val="000000"/>
                </a:solidFill>
              </a:rPr>
              <a:t>Chair: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>
                <a:hlinkClick r:id="rId3"/>
              </a:rPr>
              <a:t>meirb@ekmd.huji.ac.il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en-GB">
                <a:solidFill>
                  <a:srgbClr val="000000"/>
                </a:solidFill>
              </a:rPr>
              <a:t>Secretary: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>
                <a:hlinkClick r:id="rId4"/>
              </a:rPr>
              <a:t>1575.g23@g23.relcom.ru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it-IT" sz="1200" b="0">
                <a:solidFill>
                  <a:srgbClr val="000000"/>
                </a:solidFill>
              </a:rPr>
              <a:t>Alexis Arz</a:t>
            </a:r>
            <a:r>
              <a:rPr lang="it-IT" sz="1200">
                <a:solidFill>
                  <a:srgbClr val="000000"/>
                </a:solidFill>
              </a:rPr>
              <a:t>i</a:t>
            </a:r>
            <a:r>
              <a:rPr lang="it-IT" sz="1200" b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/>
              <a:t>Eugen Trinka, Austria</a:t>
            </a:r>
            <a:endParaRPr lang="he-IL" sz="3200" b="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2422525" y="2060575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2411413" y="2633663"/>
            <a:ext cx="6337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Aim 1-Artilculate internationally applicable guidelines for diagnosis &amp; treatment of patients with epilepsy in Europe</a:t>
            </a:r>
          </a:p>
          <a:p>
            <a:pPr marL="342900" indent="-342900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Action: CEA liaisons:</a:t>
            </a:r>
          </a:p>
          <a:p>
            <a:pPr marL="342900" indent="-342900">
              <a:buFontTx/>
              <a:buAutoNum type="alphaU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Arzimanoglou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Communication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Covanis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Global Campaign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H. Cross: Education &amp; EPNS</a:t>
            </a: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Guekht: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Pitkanen: Basic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99248-B11D-4E85-8D04-3E608C3C26F9}" type="slidenum">
              <a:rPr lang="he-IL"/>
              <a:pPr>
                <a:defRPr/>
              </a:pPr>
              <a:t>3</a:t>
            </a:fld>
            <a:endParaRPr lang="he-I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1863725" y="33338"/>
            <a:ext cx="5414963" cy="1524000"/>
            <a:chOff x="1863138" y="404664"/>
            <a:chExt cx="5416136" cy="1524436"/>
          </a:xfrm>
        </p:grpSpPr>
        <p:pic>
          <p:nvPicPr>
            <p:cNvPr id="17415" name="Picture 1" descr="CEA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4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5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422525" y="1458913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411413" y="2154336"/>
            <a:ext cx="648176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Aim 2- Stimulate &amp; enhance education on the prevention, diagnosis &amp; treatment of  epilepsy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rtl="1"/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Action: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Established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educational agenda available for review on the CEA website with procedures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CEA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supported course/symposia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types of educational courses: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CEA-Core Courses (CCC):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1) Clinical Epileptology (Migrating Course -MC); 2) Pharmacology (Eilat Edu); 3) EPODES (Surgery)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CEA-sponsored activities (CSA):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e.g. Basic &amp; translational Science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Pediatrics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(San Servolo); 2) Stereo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EEG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(Lyon): 3) Regional Courses: Caucasian &amp;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Baltic-Sea Summer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Schools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Epileptology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3CD46-1BCC-4F42-BC7E-4C5712BC2BC5}" type="slidenum">
              <a:rPr lang="he-IL"/>
              <a:pPr>
                <a:defRPr/>
              </a:pPr>
              <a:t>4</a:t>
            </a:fld>
            <a:endParaRPr lang="he-IL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9459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19463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>
                <a:solidFill>
                  <a:srgbClr val="000000"/>
                </a:solidFill>
              </a:rPr>
              <a:t>Chair: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>
                <a:hlinkClick r:id="rId3"/>
              </a:rPr>
              <a:t>meirb@ekmd.huji.ac.il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en-GB">
                <a:solidFill>
                  <a:srgbClr val="000000"/>
                </a:solidFill>
              </a:rPr>
              <a:t>Secretary: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>
                <a:hlinkClick r:id="rId4"/>
              </a:rPr>
              <a:t>1575.g23@g23.relcom.ru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it-IT" sz="1200" b="0">
                <a:solidFill>
                  <a:srgbClr val="000000"/>
                </a:solidFill>
              </a:rPr>
              <a:t>Alexis Arz</a:t>
            </a:r>
            <a:r>
              <a:rPr lang="it-IT" sz="1200">
                <a:solidFill>
                  <a:srgbClr val="000000"/>
                </a:solidFill>
              </a:rPr>
              <a:t>i</a:t>
            </a:r>
            <a:r>
              <a:rPr lang="it-IT" sz="1200" b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/>
              <a:t>Eugen Trinka, Austria</a:t>
            </a:r>
            <a:endParaRPr lang="he-IL" sz="3200" b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422525" y="1989138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2411413" y="2565400"/>
            <a:ext cx="60483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Aim 3- Stimulate &amp; enhance basic &amp; clinical research in epilepsy in Europe </a:t>
            </a:r>
          </a:p>
          <a:p>
            <a:pPr marL="342900" indent="-342900" rtl="1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Action: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Extensive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via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Epilepsy Advocacy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Europe (EAE) with EU executives (directly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various ILAE-Chapters)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succeeded in giving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epilepsy research priority in EU funding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CEA-EU Symposium (Rhodes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London-ECEs) Dublin EREF2013 &amp; 2014-Stockholm-ECE?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c)  Support scientific conferences with European added value that publish post-conference  proceedings (e.g. status epilepticus,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inflammation)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2D55A-1E20-4237-B01D-1D04694B7D5C}" type="slidenum">
              <a:rPr lang="he-IL"/>
              <a:pPr>
                <a:defRPr/>
              </a:pPr>
              <a:t>5</a:t>
            </a:fld>
            <a:endParaRPr lang="he-IL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0483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20487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8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422525" y="2060575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411413" y="2633663"/>
            <a:ext cx="59769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Aim 4- Work with European Organizations to catalogue current epilepsy care in Europe &amp; determine its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 marL="342900" indent="-342900" rt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016" y="3934797"/>
            <a:ext cx="53103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ILAE-CEA &amp; EFNS joint symposia since 2011</a:t>
            </a:r>
          </a:p>
          <a:p>
            <a:pPr marL="342900" indent="-342900">
              <a:buFontTx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ILAE-CEA &amp; ESRS joint symposia :2012-ESRS &amp; 2014-Stockholm-ECE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(ESRS - European Sleep Research Society)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08252-4F8F-4CB5-ADC1-9E66CC9E2437}" type="slidenum">
              <a:rPr lang="he-IL"/>
              <a:pPr>
                <a:defRPr/>
              </a:pPr>
              <a:t>6</a:t>
            </a:fld>
            <a:endParaRPr lang="he-I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9699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29703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4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422525" y="1989138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2411412" y="2474887"/>
            <a:ext cx="655307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rtl="1"/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Aim 5- Prompt &amp; facilitate initiatives that improve standards of comprehensive care (diagnosis, treatment &amp; social care). Reduce the treatment 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gap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throughout Europe </a:t>
            </a:r>
          </a:p>
          <a:p>
            <a:pPr marL="342900" indent="-342900" rtl="1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Action:</a:t>
            </a:r>
          </a:p>
          <a:p>
            <a:pPr marL="457200" indent="-4572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CEA-CNA-CTA joint task force (JTF) on regulatory issues of new AEDs (meeting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Rhodes-ECE, AES-2010, Rome-IEC) &amp;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JTF-EMA-FDA meeting on regulatory issues (Paris -17/11/2011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Tx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Forthcoming White Papers to the FDA: 1) using add-on therapy for a combined monotherapy/add-on therapy indication; 2)  extrapolation of adult partial onset seizure data to children; 3) use of the time to event analysis for pivotal trials</a:t>
            </a:r>
          </a:p>
          <a:p>
            <a:pPr marL="457200" indent="-457200">
              <a:buAutoNum type="alpha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265F1-BBE9-4E45-8841-16A074457CC8}" type="slidenum">
              <a:rPr lang="he-IL"/>
              <a:pPr>
                <a:defRPr/>
              </a:pPr>
              <a:t>7</a:t>
            </a:fld>
            <a:endParaRPr lang="he-IL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30723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30727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2422525" y="1989138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>
                <a:latin typeface="Times New Roman" pitchFamily="18" charset="0"/>
                <a:cs typeface="Times New Roman" pitchFamily="18" charset="0"/>
              </a:rPr>
              <a:t>CEA Action Plan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2411413" y="2492375"/>
            <a:ext cx="640873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Aim 6- To help ensuring that ILAE’s organizational structure is efficiently &amp; effectively dedicated to fulfilling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ILAE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mission</a:t>
            </a:r>
          </a:p>
          <a:p>
            <a:pPr marL="342900" indent="-342900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Action:</a:t>
            </a:r>
          </a:p>
          <a:p>
            <a:pPr marL="342900" indent="-342900">
              <a:buFontTx/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 update of European chapters' chairs &amp; secretaries (update Gus Egan)</a:t>
            </a:r>
          </a:p>
          <a:p>
            <a:pPr marL="342900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b) Establish ILAE chapters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remaining European countries</a:t>
            </a:r>
          </a:p>
          <a:p>
            <a:pPr marL="342900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CEA rules in accordance with the ILAE-EC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constitutional amendment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Update ECE rules to be applied from 2016 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he-IL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3076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 b="1">
                  <a:cs typeface="Times New Roman" pitchFamily="18" charset="0"/>
                </a:rPr>
                <a:t>INTERNATIONAL LEAGUE AGAINST EPILEPSY (ILAE)</a:t>
              </a:r>
              <a:endParaRPr lang="en-US" sz="90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 b="1">
                  <a:cs typeface="Times New Roman" pitchFamily="18" charset="0"/>
                </a:rPr>
                <a:t>Commission on European Affairs (CEA)</a:t>
              </a:r>
              <a:endParaRPr lang="en-IE"/>
            </a:p>
          </p:txBody>
        </p:sp>
      </p:grp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1200" b="0" dirty="0">
                <a:solidFill>
                  <a:srgbClr val="000000"/>
                </a:solidFill>
              </a:rPr>
              <a:t>Chair: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Secretary: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Arzimanoglou,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628775" y="1959223"/>
            <a:ext cx="63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CEA Election (2013-2017)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411760" y="1970831"/>
            <a:ext cx="640873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rtl="1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CEA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chair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elected by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44 European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chapters in a non-weighted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vote </a:t>
            </a:r>
          </a:p>
          <a:p>
            <a:pPr marL="342900" indent="-342900">
              <a:buFontTx/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elected CEA chair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European regional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VP on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ILAE-EC &amp; the chair of the European Chapter Convention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 All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current &amp; previous CEA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members are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eligible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candidates for chair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unless they served 4 terms</a:t>
            </a:r>
          </a:p>
          <a:p>
            <a:pPr marL="342900" indent="-3429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Election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members in a non-weighted vote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takes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place after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CEA chair election</a:t>
            </a:r>
          </a:p>
          <a:p>
            <a:pPr marL="342900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d) A CEA member can serve only two terms unless he/she becomes a CEA chair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  Four candidates are elected to the CEA in addition to the elected and past CEA chairs &amp; two members nominated by the new ILAE President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6446F-A8C3-46BF-B643-06B619EC90A8}" type="slidenum">
              <a:rPr lang="he-IL"/>
              <a:pPr>
                <a:defRPr/>
              </a:pPr>
              <a:t>9</a:t>
            </a:fld>
            <a:endParaRPr lang="he-IL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31747" name="Group 6"/>
          <p:cNvGrpSpPr>
            <a:grpSpLocks/>
          </p:cNvGrpSpPr>
          <p:nvPr/>
        </p:nvGrpSpPr>
        <p:grpSpPr bwMode="auto">
          <a:xfrm>
            <a:off x="1863725" y="188913"/>
            <a:ext cx="5414963" cy="1524000"/>
            <a:chOff x="1863138" y="404664"/>
            <a:chExt cx="5416136" cy="1524436"/>
          </a:xfrm>
        </p:grpSpPr>
        <p:pic>
          <p:nvPicPr>
            <p:cNvPr id="31750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1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7584" y="2420888"/>
            <a:ext cx="756121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71475" indent="-371475" rtl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>
              <a:lnSpc>
                <a:spcPct val="150000"/>
              </a:lnSpc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CEA-Core Courses (CCC):</a:t>
            </a:r>
          </a:p>
          <a:p>
            <a:pPr marL="371475" indent="-371475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Migrating Course on Epilepsy (Warsaw, 15-22/8/2010)</a:t>
            </a:r>
          </a:p>
          <a:p>
            <a:pPr marL="371475" lvl="0" indent="-371475"/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Migrating Course on Epilepsy (Rome, 29/5-4/6/2011)</a:t>
            </a:r>
          </a:p>
          <a:p>
            <a:pPr marL="371475" lvl="0" indent="-371475"/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2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Migrating Course on Epilepsy (Porto, 10-15/6/2012)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71475" indent="-371475" rt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Eilat Educational Course on Pharmacology (8-15/9/2009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71475" indent="-371475" rt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Eilat Educational Course on Pharmacology (18-25/9/2011)</a:t>
            </a:r>
          </a:p>
          <a:p>
            <a:pPr marL="371475" indent="-371475" rt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EPODES Course (Brno, 25-28/1/2012) </a:t>
            </a:r>
          </a:p>
          <a:p>
            <a:pPr marL="371475" indent="-371475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971600" y="1891680"/>
            <a:ext cx="494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Activities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7/2009-12/2012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2093</Words>
  <Application>Microsoft Office PowerPoint</Application>
  <PresentationFormat>On-screen Show (4:3)</PresentationFormat>
  <Paragraphs>419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tawfeeq shekhahmad</dc:creator>
  <cp:lastModifiedBy>meirb</cp:lastModifiedBy>
  <cp:revision>266</cp:revision>
  <dcterms:created xsi:type="dcterms:W3CDTF">2010-06-21T06:52:27Z</dcterms:created>
  <dcterms:modified xsi:type="dcterms:W3CDTF">2013-05-23T06:29:23Z</dcterms:modified>
</cp:coreProperties>
</file>