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73" r:id="rId5"/>
    <p:sldId id="274" r:id="rId6"/>
    <p:sldId id="275" r:id="rId7"/>
    <p:sldId id="260" r:id="rId8"/>
    <p:sldId id="268" r:id="rId9"/>
    <p:sldId id="280" r:id="rId10"/>
    <p:sldId id="262" r:id="rId11"/>
    <p:sldId id="263" r:id="rId12"/>
    <p:sldId id="264" r:id="rId13"/>
    <p:sldId id="279" r:id="rId14"/>
    <p:sldId id="281" r:id="rId15"/>
    <p:sldId id="278" r:id="rId16"/>
    <p:sldId id="276" r:id="rId17"/>
    <p:sldId id="271" r:id="rId18"/>
    <p:sldId id="277" r:id="rId19"/>
    <p:sldId id="269" r:id="rId20"/>
    <p:sldId id="270" r:id="rId21"/>
    <p:sldId id="28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7AC"/>
    <a:srgbClr val="091179"/>
    <a:srgbClr val="0B1599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6C50-5EBC-463D-8BB3-F495EB4DD729}" type="datetimeFigureOut">
              <a:rPr lang="en-US"/>
              <a:pPr>
                <a:defRPr/>
              </a:pPr>
              <a:t>7/31/2010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9E8E9-CFDA-4C80-A49D-33C4A2E853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B391C-1175-4431-BF6C-CF1A6300692B}" type="datetimeFigureOut">
              <a:rPr lang="en-US"/>
              <a:pPr>
                <a:defRPr/>
              </a:pPr>
              <a:t>7/31/2010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04B3A-57C7-449E-B443-74AC639DC5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A560A-A4E5-43B1-BBA9-7A0253941FEF}" type="datetimeFigureOut">
              <a:rPr lang="en-US"/>
              <a:pPr>
                <a:defRPr/>
              </a:pPr>
              <a:t>7/31/2010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66F4E-E594-4BCB-9F94-0EDCFC85B4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4D710-10B1-4BD5-8462-F69DC7BD1B1E}" type="datetimeFigureOut">
              <a:rPr lang="en-US"/>
              <a:pPr>
                <a:defRPr/>
              </a:pPr>
              <a:t>7/31/2010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EB41-D91E-446E-8618-BF911DB129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443E-CCB0-450C-AE6E-84EAFADF519C}" type="datetimeFigureOut">
              <a:rPr lang="en-US"/>
              <a:pPr>
                <a:defRPr/>
              </a:pPr>
              <a:t>7/31/2010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45DD7-1447-46A8-8865-B3B3CE7806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59E80-0268-494F-A9C2-A705B5024FBA}" type="datetimeFigureOut">
              <a:rPr lang="en-US"/>
              <a:pPr>
                <a:defRPr/>
              </a:pPr>
              <a:t>7/31/2010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416B6-A524-42DA-A6C2-77BF8EA7175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B5D72-9C8F-421F-8A46-0EEA67A3E94F}" type="datetimeFigureOut">
              <a:rPr lang="en-US"/>
              <a:pPr>
                <a:defRPr/>
              </a:pPr>
              <a:t>7/31/2010</a:t>
            </a:fld>
            <a:endParaRPr 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3E7D-9F96-4500-B627-063AECD2D3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D736-E107-4B41-A5FC-5B6ED8CDD984}" type="datetimeFigureOut">
              <a:rPr lang="en-US"/>
              <a:pPr>
                <a:defRPr/>
              </a:pPr>
              <a:t>7/31/2010</a:t>
            </a:fld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2F37F-5115-4DEC-BA49-0EE7496A55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D15A-48D0-40A8-ACE3-C1D495F49E0B}" type="datetimeFigureOut">
              <a:rPr lang="en-US"/>
              <a:pPr>
                <a:defRPr/>
              </a:pPr>
              <a:t>7/31/2010</a:t>
            </a:fld>
            <a:endParaRPr 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89F1-B7C4-4A5E-A2D7-FB51DD9D53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200CF-9099-4FE0-BDE3-F9C4D2EBB5C4}" type="datetimeFigureOut">
              <a:rPr lang="en-US"/>
              <a:pPr>
                <a:defRPr/>
              </a:pPr>
              <a:t>7/31/2010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DB63-3E66-49C4-B757-9CA9491179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5B6E-E5B6-44B7-B70A-DDEDACB3D1BC}" type="datetimeFigureOut">
              <a:rPr lang="en-US"/>
              <a:pPr>
                <a:defRPr/>
              </a:pPr>
              <a:t>7/31/2010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81B08-9A7E-4E73-9AEA-ED4E7F4539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66"/>
            </a:gs>
            <a:gs pos="75000">
              <a:srgbClr val="091179"/>
            </a:gs>
            <a:gs pos="75000">
              <a:srgbClr val="0C17AC"/>
            </a:gs>
            <a:gs pos="100000">
              <a:schemeClr val="tx2">
                <a:lumMod val="50000"/>
              </a:schemeClr>
            </a:gs>
            <a:gs pos="100000">
              <a:schemeClr val="tx2">
                <a:lumMod val="9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B78248-6F0A-44EA-8E12-A08F36F6AD6E}" type="datetimeFigureOut">
              <a:rPr lang="en-US"/>
              <a:pPr>
                <a:defRPr/>
              </a:pPr>
              <a:t>7/31/2010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B36916-0F1E-4D1D-8E34-68275000C2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2400" y="1905000"/>
            <a:ext cx="8915400" cy="25908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CL" sz="2800" dirty="0" smtClean="0">
                <a:latin typeface="Arial Narrow" pitchFamily="34" charset="0"/>
              </a:rPr>
              <a:t>		        </a:t>
            </a:r>
            <a:r>
              <a:rPr lang="es-CL" sz="2800" b="1" dirty="0" smtClean="0">
                <a:solidFill>
                  <a:srgbClr val="FFFF00"/>
                </a:solidFill>
                <a:latin typeface="Arial Narrow" pitchFamily="34" charset="0"/>
              </a:rPr>
              <a:t>Liga Brasileira de Epilepsia</a:t>
            </a:r>
            <a:r>
              <a:rPr lang="es-CL" sz="2800" b="1" dirty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es-CL" sz="2800" b="1" dirty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s-CL" sz="2800" dirty="0" smtClean="0">
                <a:latin typeface="Arial Narrow" pitchFamily="34" charset="0"/>
              </a:rPr>
              <a:t/>
            </a:r>
            <a:br>
              <a:rPr lang="es-CL" sz="2800" dirty="0" smtClean="0">
                <a:latin typeface="Arial Narrow" pitchFamily="34" charset="0"/>
              </a:rPr>
            </a:br>
            <a:r>
              <a:rPr lang="es-CL" sz="2800" dirty="0" smtClean="0">
                <a:latin typeface="Arial Narrow" pitchFamily="34" charset="0"/>
              </a:rPr>
              <a:t>	Presidente: Veriano Alexandre, Jr</a:t>
            </a:r>
            <a:br>
              <a:rPr lang="es-CL" sz="2800" dirty="0" smtClean="0">
                <a:latin typeface="Arial Narrow" pitchFamily="34" charset="0"/>
              </a:rPr>
            </a:br>
            <a:r>
              <a:rPr lang="es-CL" sz="2800" dirty="0" smtClean="0">
                <a:latin typeface="Arial Narrow" pitchFamily="34" charset="0"/>
              </a:rPr>
              <a:t>	Secretaria: Vera Cristina Terra</a:t>
            </a:r>
            <a:br>
              <a:rPr lang="es-CL" sz="2800" dirty="0" smtClean="0">
                <a:latin typeface="Arial Narrow" pitchFamily="34" charset="0"/>
              </a:rPr>
            </a:br>
            <a:r>
              <a:rPr lang="es-CL" sz="2800" dirty="0" smtClean="0">
                <a:latin typeface="Arial Narrow" pitchFamily="34" charset="0"/>
              </a:rPr>
              <a:t>	Tesorero:  Fúlvio </a:t>
            </a:r>
            <a:r>
              <a:rPr lang="es-CL" sz="2800" dirty="0" smtClean="0">
                <a:latin typeface="Arial Narrow" pitchFamily="34" charset="0"/>
              </a:rPr>
              <a:t>Scorza</a:t>
            </a:r>
            <a:br>
              <a:rPr lang="es-CL" sz="2800" dirty="0" smtClean="0">
                <a:latin typeface="Arial Narrow" pitchFamily="34" charset="0"/>
              </a:rPr>
            </a:br>
            <a:r>
              <a:rPr lang="es-CL" sz="2800" dirty="0" smtClean="0">
                <a:latin typeface="Arial Narrow" pitchFamily="34" charset="0"/>
              </a:rPr>
              <a:t/>
            </a:r>
            <a:br>
              <a:rPr lang="es-CL" sz="2800" dirty="0" smtClean="0">
                <a:latin typeface="Arial Narrow" pitchFamily="34" charset="0"/>
              </a:rPr>
            </a:br>
            <a:r>
              <a:rPr lang="es-CL" sz="2800" dirty="0" smtClean="0">
                <a:latin typeface="Arial Narrow" pitchFamily="34" charset="0"/>
              </a:rPr>
              <a:t/>
            </a:r>
            <a:br>
              <a:rPr lang="es-CL" sz="2800" dirty="0" smtClean="0">
                <a:latin typeface="Arial Narrow" pitchFamily="34" charset="0"/>
              </a:rPr>
            </a:br>
            <a:r>
              <a:rPr lang="es-CL" sz="2800" dirty="0" smtClean="0">
                <a:latin typeface="Arial Narrow" pitchFamily="34" charset="0"/>
              </a:rPr>
              <a:t>	(</a:t>
            </a:r>
            <a:r>
              <a:rPr lang="es-CL" sz="2800" dirty="0">
                <a:latin typeface="Arial Narrow" pitchFamily="34" charset="0"/>
              </a:rPr>
              <a:t>duración y tiempo máximo en el </a:t>
            </a:r>
            <a:r>
              <a:rPr lang="es-CL" sz="2800" dirty="0" smtClean="0">
                <a:latin typeface="Arial Narrow" pitchFamily="34" charset="0"/>
              </a:rPr>
              <a:t>cargo: 2 anos) 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8600" y="5334000"/>
            <a:ext cx="8763000" cy="8382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L" sz="2800" dirty="0" smtClean="0">
                <a:solidFill>
                  <a:schemeClr val="tx1"/>
                </a:solidFill>
                <a:latin typeface="Arial Narrow" pitchFamily="34" charset="0"/>
              </a:rPr>
              <a:t>	número de Socios activos: 323 socios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22917" r="12500" b="65625"/>
          <a:stretch>
            <a:fillRect/>
          </a:stretch>
        </p:blipFill>
        <p:spPr bwMode="auto">
          <a:xfrm>
            <a:off x="1551710" y="381000"/>
            <a:ext cx="7287490" cy="84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5625" t="19792" r="82500" b="61458"/>
          <a:stretch>
            <a:fillRect/>
          </a:stretch>
        </p:blipFill>
        <p:spPr bwMode="auto">
          <a:xfrm>
            <a:off x="152400" y="152400"/>
            <a:ext cx="1143000" cy="108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8750" r="80625" b="53125"/>
          <a:stretch>
            <a:fillRect/>
          </a:stretch>
        </p:blipFill>
        <p:spPr bwMode="auto">
          <a:xfrm>
            <a:off x="6477000" y="2286000"/>
            <a:ext cx="2362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2800" b="1" dirty="0">
                <a:solidFill>
                  <a:srgbClr val="FFFF00"/>
                </a:solidFill>
                <a:latin typeface="Arial Narrow" pitchFamily="34" charset="0"/>
              </a:rPr>
              <a:t>Fármacos </a:t>
            </a:r>
            <a:r>
              <a:rPr lang="es-CL" sz="2800" b="1" dirty="0" smtClean="0">
                <a:solidFill>
                  <a:srgbClr val="FFFF00"/>
                </a:solidFill>
                <a:latin typeface="Arial Narrow" pitchFamily="34" charset="0"/>
              </a:rPr>
              <a:t>antiepilépticos disponibles</a:t>
            </a:r>
            <a:br>
              <a:rPr lang="es-CL" sz="2800" b="1" dirty="0" smtClean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s-CL" sz="2800" b="1" dirty="0" smtClean="0">
                <a:solidFill>
                  <a:srgbClr val="FFFF00"/>
                </a:solidFill>
                <a:latin typeface="Arial Narrow" pitchFamily="34" charset="0"/>
              </a:rPr>
              <a:t> (usar nombres de moléculas)</a:t>
            </a:r>
            <a:endParaRPr lang="en-US" sz="28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graphicFrame>
        <p:nvGraphicFramePr>
          <p:cNvPr id="7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10600" cy="52801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5601"/>
                <a:gridCol w="1981200"/>
                <a:gridCol w="1900060"/>
                <a:gridCol w="1833739"/>
              </a:tblGrid>
              <a:tr h="710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FARMACO</a:t>
                      </a:r>
                      <a:r>
                        <a:rPr lang="en-US" sz="1100" baseline="0" dirty="0" smtClean="0"/>
                        <a:t> ANTIEPILEPTICO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dirty="0" smtClean="0"/>
                        <a:t>SERVCIO PUBLICO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dirty="0" smtClean="0"/>
                        <a:t>MERCADO PRIVADO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dirty="0" smtClean="0"/>
                        <a:t>NO DISPONIBLE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CARBAMACEPINA LIBERACION NORMAL</a:t>
                      </a:r>
                      <a:endParaRPr lang="es-CL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CARBAMACEPINA</a:t>
                      </a:r>
                      <a:r>
                        <a:rPr lang="en-US" sz="1200" baseline="0" dirty="0" smtClean="0"/>
                        <a:t> CR</a:t>
                      </a:r>
                      <a:endParaRPr lang="es-CL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/>
                        <a:t>ACIDO VALPROICO</a:t>
                      </a:r>
                      <a:endParaRPr lang="es-CL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ACIDO VALPROICO ER</a:t>
                      </a:r>
                      <a:endParaRPr lang="es-CL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1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FENITOINA</a:t>
                      </a:r>
                      <a:endParaRPr lang="es-CL" sz="12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  </a:t>
                      </a:r>
                      <a:endParaRPr lang="es-CL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FENOBARBITAL</a:t>
                      </a:r>
                      <a:endParaRPr lang="es-CL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CLOBAZAM</a:t>
                      </a:r>
                      <a:endParaRPr lang="es-CL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/>
                        <a:t>ETOSUXIMIDA</a:t>
                      </a:r>
                      <a:endParaRPr lang="es-CL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/>
                        <a:t>OXCARBACEPINA</a:t>
                      </a:r>
                      <a:endParaRPr lang="es-CL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LAMOTRIGINA</a:t>
                      </a:r>
                      <a:endParaRPr lang="es-CL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/>
                        <a:t>LEVETIRACETAM</a:t>
                      </a:r>
                      <a:endParaRPr lang="es-CL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TOPIRAMATO</a:t>
                      </a:r>
                      <a:endParaRPr lang="es-CL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GABAPENTINA</a:t>
                      </a:r>
                      <a:endParaRPr lang="es-CL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1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/>
                        <a:t>PREGABALINA</a:t>
                      </a:r>
                      <a:endParaRPr lang="es-CL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/>
                        <a:t>LACOSAMIDA</a:t>
                      </a:r>
                      <a:endParaRPr lang="es-CL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58" name="7 Rectángulo"/>
          <p:cNvSpPr>
            <a:spLocks noChangeArrowheads="1"/>
          </p:cNvSpPr>
          <p:nvPr/>
        </p:nvSpPr>
        <p:spPr bwMode="auto">
          <a:xfrm>
            <a:off x="2333625" y="6400800"/>
            <a:ext cx="4476750" cy="369887"/>
          </a:xfrm>
          <a:prstGeom prst="rect">
            <a:avLst/>
          </a:prstGeom>
          <a:solidFill>
            <a:srgbClr val="0C17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dirty="0">
                <a:latin typeface="Calibri" pitchFamily="34" charset="0"/>
              </a:rPr>
              <a:t>¿Paga el estado todo o parte del tratamiento?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3200" b="1" dirty="0" smtClean="0">
                <a:solidFill>
                  <a:srgbClr val="FFFF00"/>
                </a:solidFill>
                <a:latin typeface="Arial Narrow" pitchFamily="34" charset="0"/>
              </a:rPr>
              <a:t>Plan o </a:t>
            </a:r>
            <a:r>
              <a:rPr lang="es-CL" sz="3200" b="1" dirty="0">
                <a:solidFill>
                  <a:srgbClr val="FFFF00"/>
                </a:solidFill>
                <a:latin typeface="Arial Narrow" pitchFamily="34" charset="0"/>
              </a:rPr>
              <a:t>programa nacional de epilepsias y un breve resumen del </a:t>
            </a:r>
            <a:r>
              <a:rPr lang="es-CL" sz="3200" b="1" dirty="0" smtClean="0">
                <a:solidFill>
                  <a:srgbClr val="FFFF00"/>
                </a:solidFill>
                <a:latin typeface="Arial Narrow" pitchFamily="34" charset="0"/>
              </a:rPr>
              <a:t>mismo</a:t>
            </a:r>
            <a:endParaRPr lang="en-US" sz="3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195" name="5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514350" indent="-514350" eaLnBrk="1" hangingPunct="1">
              <a:buAutoNum type="arabicPeriod"/>
            </a:pPr>
            <a:r>
              <a:rPr lang="pt-BR" sz="2800" dirty="0" smtClean="0">
                <a:latin typeface="Arial Narrow" pitchFamily="34" charset="0"/>
              </a:rPr>
              <a:t>Representação da ILAE e ALADE</a:t>
            </a:r>
          </a:p>
          <a:p>
            <a:pPr marL="514350" indent="-514350" eaLnBrk="1" hangingPunct="1">
              <a:buAutoNum type="arabicPeriod"/>
            </a:pPr>
            <a:r>
              <a:rPr lang="pt-BR" sz="2800" dirty="0" smtClean="0">
                <a:latin typeface="Arial Narrow" pitchFamily="34" charset="0"/>
              </a:rPr>
              <a:t>Fonte de conhecimento em Epilepsia</a:t>
            </a:r>
          </a:p>
          <a:p>
            <a:pPr marL="514350" indent="-514350" eaLnBrk="1" hangingPunct="1">
              <a:buAutoNum type="arabicPeriod"/>
            </a:pPr>
            <a:r>
              <a:rPr lang="pt-BR" sz="2800" dirty="0" smtClean="0">
                <a:latin typeface="Arial Narrow" pitchFamily="34" charset="0"/>
              </a:rPr>
              <a:t>Protocolos Clínicos e Diretrizes Terapêuticas</a:t>
            </a:r>
          </a:p>
          <a:p>
            <a:pPr marL="514350" indent="-514350" eaLnBrk="1" hangingPunct="1">
              <a:buAutoNum type="arabicPeriod"/>
            </a:pPr>
            <a:r>
              <a:rPr lang="pt-BR" sz="2800" dirty="0" smtClean="0">
                <a:latin typeface="Arial Narrow" pitchFamily="34" charset="0"/>
              </a:rPr>
              <a:t>Participação com outras sociedades médicas</a:t>
            </a:r>
          </a:p>
          <a:p>
            <a:pPr marL="514350" indent="-514350" eaLnBrk="1" hangingPunct="1">
              <a:buAutoNum type="arabicPeriod"/>
            </a:pPr>
            <a:r>
              <a:rPr lang="pt-BR" sz="2800" dirty="0" smtClean="0">
                <a:latin typeface="Arial Narrow" pitchFamily="34" charset="0"/>
              </a:rPr>
              <a:t>Cursos itinerantes</a:t>
            </a:r>
          </a:p>
          <a:p>
            <a:pPr marL="514350" indent="-514350" eaLnBrk="1" hangingPunct="1">
              <a:buAutoNum type="arabicPeriod"/>
            </a:pPr>
            <a:r>
              <a:rPr lang="pt-BR" sz="2800" dirty="0" smtClean="0">
                <a:latin typeface="Arial Narrow" pitchFamily="34" charset="0"/>
              </a:rPr>
              <a:t>Material </a:t>
            </a:r>
            <a:r>
              <a:rPr lang="pt-BR" sz="2800" dirty="0" smtClean="0">
                <a:latin typeface="Arial Narrow" pitchFamily="34" charset="0"/>
              </a:rPr>
              <a:t>Educativo</a:t>
            </a:r>
            <a:endParaRPr lang="pt-BR" sz="2800" dirty="0" smtClean="0">
              <a:latin typeface="Arial Narrow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pt-BR" sz="2800" dirty="0" smtClean="0">
                <a:latin typeface="Arial Narrow" pitchFamily="34" charset="0"/>
              </a:rPr>
              <a:t>Apoio à iniciativas: LASSE, SBNC, Congressos Internacionais, Associações de Pacientes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pt-BR" sz="2800" dirty="0" smtClean="0">
                <a:latin typeface="Arial Narrow" pitchFamily="34" charset="0"/>
              </a:rPr>
              <a:t>Congresso Brasileiro de Epilepsia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pt-BR" sz="2800" dirty="0" smtClean="0">
                <a:latin typeface="Arial Narrow" pitchFamily="34" charset="0"/>
              </a:rPr>
              <a:t>Interação com setores </a:t>
            </a:r>
            <a:r>
              <a:rPr lang="pt-BR" sz="2800" dirty="0" smtClean="0">
                <a:latin typeface="Arial Narrow" pitchFamily="34" charset="0"/>
              </a:rPr>
              <a:t>públicos, privados e mídia</a:t>
            </a:r>
            <a:endParaRPr lang="pt-BR" sz="2800" dirty="0" smtClean="0">
              <a:latin typeface="Arial Narrow" pitchFamily="34" charset="0"/>
            </a:endParaRPr>
          </a:p>
          <a:p>
            <a:pPr marL="514350" indent="-514350" eaLnBrk="1" hangingPunct="1">
              <a:buNone/>
            </a:pPr>
            <a:endParaRPr lang="pt-BR" sz="2800" dirty="0" smtClean="0">
              <a:latin typeface="Arial Narrow" pitchFamily="34" charset="0"/>
            </a:endParaRPr>
          </a:p>
          <a:p>
            <a:pPr marL="514350" indent="-514350" eaLnBrk="1" hangingPunct="1">
              <a:buNone/>
            </a:pPr>
            <a:endParaRPr lang="pt-BR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3200" b="1" dirty="0">
                <a:solidFill>
                  <a:srgbClr val="FFFF00"/>
                </a:solidFill>
                <a:latin typeface="Arial Narrow" pitchFamily="34" charset="0"/>
              </a:rPr>
              <a:t>Material educativo </a:t>
            </a:r>
            <a:r>
              <a:rPr lang="es-CL" sz="3200" b="1" dirty="0" smtClean="0">
                <a:solidFill>
                  <a:srgbClr val="FFFF00"/>
                </a:solidFill>
                <a:latin typeface="Arial Narrow" pitchFamily="34" charset="0"/>
              </a:rPr>
              <a:t>en Epilepsias con </a:t>
            </a:r>
            <a:r>
              <a:rPr lang="es-CL" sz="3200" b="1" dirty="0">
                <a:solidFill>
                  <a:srgbClr val="FFFF00"/>
                </a:solidFill>
                <a:latin typeface="Arial Narrow" pitchFamily="34" charset="0"/>
              </a:rPr>
              <a:t>que cuente el país</a:t>
            </a:r>
            <a:endParaRPr lang="en-US" sz="3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797" t="25254" r="26766" b="9085"/>
          <a:stretch>
            <a:fillRect/>
          </a:stretch>
        </p:blipFill>
        <p:spPr bwMode="auto">
          <a:xfrm>
            <a:off x="2590800" y="1600200"/>
            <a:ext cx="5355492" cy="485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ScieELO.org - Scientific Electronic Library On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638800"/>
            <a:ext cx="1676400" cy="795711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500" t="25000" r="78750" b="66667"/>
          <a:stretch>
            <a:fillRect/>
          </a:stretch>
        </p:blipFill>
        <p:spPr bwMode="auto">
          <a:xfrm>
            <a:off x="304800" y="4953000"/>
            <a:ext cx="171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3125" t="45834" r="47500" b="9375"/>
          <a:stretch>
            <a:fillRect/>
          </a:stretch>
        </p:blipFill>
        <p:spPr bwMode="auto">
          <a:xfrm>
            <a:off x="2667000" y="685800"/>
            <a:ext cx="4114800" cy="570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24286" b="7143"/>
          <a:stretch>
            <a:fillRect/>
          </a:stretch>
        </p:blipFill>
        <p:spPr bwMode="auto">
          <a:xfrm>
            <a:off x="533400" y="457200"/>
            <a:ext cx="807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t="18750" r="39375" b="6250"/>
          <a:stretch>
            <a:fillRect/>
          </a:stretch>
        </p:blipFill>
        <p:spPr bwMode="auto">
          <a:xfrm>
            <a:off x="709083" y="457200"/>
            <a:ext cx="7802034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4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s-CL" sz="3200" b="1" dirty="0" smtClean="0">
                <a:solidFill>
                  <a:srgbClr val="FFFF00"/>
                </a:solidFill>
                <a:latin typeface="Arial Narrow" pitchFamily="34" charset="0"/>
              </a:rPr>
              <a:t>Recurso Material</a:t>
            </a:r>
            <a:endParaRPr lang="en-US" sz="3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8750" r="38750" b="9375"/>
          <a:stretch>
            <a:fillRect/>
          </a:stretch>
        </p:blipFill>
        <p:spPr bwMode="auto">
          <a:xfrm>
            <a:off x="577575" y="990601"/>
            <a:ext cx="7956825" cy="560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z="3200" b="1" dirty="0" smtClean="0">
                <a:solidFill>
                  <a:srgbClr val="FFFF00"/>
                </a:solidFill>
                <a:latin typeface="Arial Narrow" pitchFamily="34" charset="0"/>
              </a:rPr>
              <a:t>Cirugía de la Epilepsia</a:t>
            </a:r>
            <a:endParaRPr lang="en-US" sz="3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CL" sz="2800" dirty="0" smtClean="0">
                <a:latin typeface="Arial Narrow" pitchFamily="34" charset="0"/>
              </a:rPr>
              <a:t>Se realiza: si</a:t>
            </a:r>
          </a:p>
          <a:p>
            <a:pPr eaLnBrk="1" hangingPunct="1"/>
            <a:endParaRPr lang="es-CL" sz="2800" dirty="0" smtClean="0">
              <a:latin typeface="Arial Narrow" pitchFamily="34" charset="0"/>
            </a:endParaRPr>
          </a:p>
          <a:p>
            <a:pPr eaLnBrk="1" hangingPunct="1"/>
            <a:r>
              <a:rPr lang="es-CL" sz="2800" dirty="0" smtClean="0">
                <a:latin typeface="Arial Narrow" pitchFamily="34" charset="0"/>
              </a:rPr>
              <a:t>Número de centros: ~15 </a:t>
            </a:r>
          </a:p>
          <a:p>
            <a:pPr eaLnBrk="1" hangingPunct="1"/>
            <a:r>
              <a:rPr lang="es-CL" sz="2800" dirty="0" smtClean="0">
                <a:latin typeface="Arial Narrow" pitchFamily="34" charset="0"/>
              </a:rPr>
              <a:t>Cantidad de cirugías por año país: 700</a:t>
            </a:r>
          </a:p>
          <a:p>
            <a:pPr eaLnBrk="1" hangingPunct="1"/>
            <a:r>
              <a:rPr lang="es-CL" sz="2800" dirty="0" smtClean="0">
                <a:latin typeface="Arial Narrow" pitchFamily="34" charset="0"/>
              </a:rPr>
              <a:t>Proporción Cirugías por población:</a:t>
            </a:r>
          </a:p>
          <a:p>
            <a:pPr eaLnBrk="1" hangingPunct="1"/>
            <a:r>
              <a:rPr lang="es-CL" sz="2800" dirty="0" smtClean="0">
                <a:latin typeface="Arial Narrow" pitchFamily="34" charset="0"/>
              </a:rPr>
              <a:t>Cantidad de centros básicos: </a:t>
            </a:r>
          </a:p>
          <a:p>
            <a:pPr eaLnBrk="1" hangingPunct="1"/>
            <a:r>
              <a:rPr lang="es-CL" sz="2800" dirty="0" smtClean="0">
                <a:latin typeface="Arial Narrow" pitchFamily="34" charset="0"/>
              </a:rPr>
              <a:t>Cantidad de centros avanzados: </a:t>
            </a:r>
            <a:endParaRPr lang="en-US" sz="2800" dirty="0" smtClean="0">
              <a:latin typeface="Arial Narrow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343400" y="6096000"/>
            <a:ext cx="4153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 Narrow" pitchFamily="34" charset="0"/>
              </a:rPr>
              <a:t>Fonte: DATASUS, informações personales</a:t>
            </a:r>
            <a:endParaRPr lang="pt-BR" sz="2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z="3200" b="1" dirty="0" smtClean="0">
                <a:solidFill>
                  <a:srgbClr val="FFFF00"/>
                </a:solidFill>
                <a:latin typeface="Arial Narrow" pitchFamily="34" charset="0"/>
              </a:rPr>
              <a:t>Cirugía de la Epilepsia</a:t>
            </a:r>
            <a:endParaRPr lang="en-US" sz="3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750" t="27083" r="33125" b="9375"/>
          <a:stretch>
            <a:fillRect/>
          </a:stretch>
        </p:blipFill>
        <p:spPr bwMode="auto">
          <a:xfrm>
            <a:off x="381001" y="1476469"/>
            <a:ext cx="8382000" cy="506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2000" b="1" dirty="0" smtClean="0">
                <a:solidFill>
                  <a:srgbClr val="FFFF00"/>
                </a:solidFill>
                <a:latin typeface="Arial Narrow" pitchFamily="34" charset="0"/>
              </a:rPr>
              <a:t>¿Cuál es </a:t>
            </a:r>
            <a:r>
              <a:rPr lang="es-CL" sz="2000" b="1" u="sng" dirty="0" smtClean="0">
                <a:solidFill>
                  <a:srgbClr val="FFFF00"/>
                </a:solidFill>
                <a:latin typeface="Arial Narrow" pitchFamily="34" charset="0"/>
              </a:rPr>
              <a:t>mi elección</a:t>
            </a:r>
            <a:r>
              <a:rPr lang="es-CL" sz="2000" b="1" dirty="0" smtClean="0">
                <a:solidFill>
                  <a:srgbClr val="FFFF00"/>
                </a:solidFill>
                <a:latin typeface="Arial Narrow" pitchFamily="34" charset="0"/>
              </a:rPr>
              <a:t> de </a:t>
            </a:r>
            <a:r>
              <a:rPr lang="es-CL" sz="2000" b="1" dirty="0" err="1" smtClean="0">
                <a:solidFill>
                  <a:srgbClr val="FFFF00"/>
                </a:solidFill>
                <a:latin typeface="Arial Narrow" pitchFamily="34" charset="0"/>
              </a:rPr>
              <a:t>FAEs</a:t>
            </a:r>
            <a:r>
              <a:rPr lang="es-CL" sz="2000" b="1" dirty="0" smtClean="0">
                <a:solidFill>
                  <a:srgbClr val="FFFF00"/>
                </a:solidFill>
                <a:latin typeface="Arial Narrow" pitchFamily="34" charset="0"/>
              </a:rPr>
              <a:t> en 1°, 2° y 3° línea para </a:t>
            </a:r>
            <a:r>
              <a:rPr lang="es-CL" sz="2000" b="1" u="sng" dirty="0" smtClean="0">
                <a:solidFill>
                  <a:srgbClr val="FFFF00"/>
                </a:solidFill>
                <a:latin typeface="Arial Narrow" pitchFamily="34" charset="0"/>
              </a:rPr>
              <a:t>CRISIS FOCALES </a:t>
            </a:r>
            <a:r>
              <a:rPr lang="es-CL" sz="2000" b="1" dirty="0" smtClean="0">
                <a:solidFill>
                  <a:srgbClr val="FFFF00"/>
                </a:solidFill>
                <a:latin typeface="Arial Narrow" pitchFamily="34" charset="0"/>
              </a:rPr>
              <a:t>en adultos?</a:t>
            </a:r>
            <a:br>
              <a:rPr lang="es-CL" sz="2000" b="1" dirty="0" smtClean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s-CL" sz="2000" b="1" dirty="0" smtClean="0">
                <a:solidFill>
                  <a:srgbClr val="FFFF00"/>
                </a:solidFill>
                <a:latin typeface="Arial Narrow" pitchFamily="34" charset="0"/>
              </a:rPr>
              <a:t>(Puede marcar más de una opción en cada línea de tratamiento)</a:t>
            </a:r>
            <a:endParaRPr lang="es-CL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6868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1371600"/>
                <a:gridCol w="1371600"/>
                <a:gridCol w="1159228"/>
                <a:gridCol w="1355372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RECOMENDACION / OPINION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PRIMERA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LÍNEA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SEGUNDA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LÍNEA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TERCERA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LÍNEA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COMENTARIOS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CARBAMACEPINA LIBERACION NORMAL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CARBAMACEPINA LIBERACIÓN PROLONGADA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ACIDO VALPROICO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ACIDO VALPROICO</a:t>
                      </a:r>
                      <a:r>
                        <a:rPr lang="en-US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ER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FENITOINA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FENOBARBITAL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CLOBAZAM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OXCARBACEPINA</a:t>
                      </a:r>
                      <a:endParaRPr lang="es-CL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LAMOTRIGINA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LEVETIRACETAM</a:t>
                      </a:r>
                      <a:endParaRPr lang="es-CL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TOPIRAMATO</a:t>
                      </a:r>
                      <a:endParaRPr lang="es-CL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s-CL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PREGABALINA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3200" b="1" dirty="0">
                <a:solidFill>
                  <a:srgbClr val="FFFF00"/>
                </a:solidFill>
                <a:latin typeface="Arial Narrow" pitchFamily="34" charset="0"/>
              </a:rPr>
              <a:t>Prevalencia e incidencia de la Epilepsia en el país</a:t>
            </a:r>
            <a:endParaRPr lang="en-US" sz="3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075" name="5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CL" sz="2800" dirty="0" smtClean="0">
                <a:latin typeface="Arial Narrow" pitchFamily="34" charset="0"/>
              </a:rPr>
              <a:t>Población total del país: 191.481.045 habitantes</a:t>
            </a:r>
          </a:p>
          <a:p>
            <a:pPr eaLnBrk="1" hangingPunct="1"/>
            <a:r>
              <a:rPr lang="es-CL" sz="2800" dirty="0" smtClean="0">
                <a:latin typeface="Arial Narrow" pitchFamily="34" charset="0"/>
              </a:rPr>
              <a:t>Prevalencia de epilepsias:  9.6 – 18.6/1000 personas</a:t>
            </a:r>
          </a:p>
          <a:p>
            <a:pPr eaLnBrk="1" hangingPunct="1"/>
            <a:r>
              <a:rPr lang="es-CL" sz="2800" dirty="0" smtClean="0">
                <a:latin typeface="Arial Narrow" pitchFamily="34" charset="0"/>
              </a:rPr>
              <a:t>Incidencia de Epilepsias: </a:t>
            </a:r>
          </a:p>
          <a:p>
            <a:pPr eaLnBrk="1" hangingPunct="1">
              <a:buNone/>
            </a:pPr>
            <a:endParaRPr lang="es-CL" sz="2800" dirty="0" smtClean="0">
              <a:latin typeface="Arial Narrow" pitchFamily="34" charset="0"/>
            </a:endParaRPr>
          </a:p>
          <a:p>
            <a:pPr eaLnBrk="1" hangingPunct="1">
              <a:buNone/>
            </a:pPr>
            <a:endParaRPr lang="es-CL" sz="2800" dirty="0" smtClean="0">
              <a:latin typeface="Arial Narrow" pitchFamily="34" charset="0"/>
            </a:endParaRPr>
          </a:p>
          <a:p>
            <a:pPr eaLnBrk="1" hangingPunct="1">
              <a:buNone/>
            </a:pPr>
            <a:r>
              <a:rPr lang="pt-BR" sz="2400" dirty="0" smtClean="0">
                <a:latin typeface="Arial Narrow" pitchFamily="34" charset="0"/>
              </a:rPr>
              <a:t>População - IBGE/</a:t>
            </a:r>
            <a:r>
              <a:rPr lang="pt-BR" sz="2400" dirty="0" err="1" smtClean="0">
                <a:latin typeface="Arial Narrow" pitchFamily="34" charset="0"/>
              </a:rPr>
              <a:t>Datasus</a:t>
            </a:r>
            <a:r>
              <a:rPr lang="pt-BR" sz="2400" dirty="0" smtClean="0">
                <a:latin typeface="Arial Narrow" pitchFamily="34" charset="0"/>
              </a:rPr>
              <a:t>/2009</a:t>
            </a:r>
            <a:endParaRPr lang="es-CL" sz="2400" dirty="0" smtClean="0">
              <a:latin typeface="Arial Narrow" pitchFamily="34" charset="0"/>
            </a:endParaRPr>
          </a:p>
          <a:p>
            <a:pPr eaLnBrk="1" hangingPunct="1">
              <a:buNone/>
            </a:pPr>
            <a:r>
              <a:rPr lang="pt-BR" sz="2000" b="1" dirty="0" smtClean="0">
                <a:latin typeface="Arial Narrow" pitchFamily="34" charset="0"/>
              </a:rPr>
              <a:t>Arq. Neuro-Psiquiatr. vol.62 no.2a São Paulo June 2004</a:t>
            </a:r>
          </a:p>
          <a:p>
            <a:pPr eaLnBrk="1" hangingPunct="1">
              <a:buNone/>
            </a:pPr>
            <a:r>
              <a:rPr lang="pt-BR" sz="2000" b="1" i="1" dirty="0" smtClean="0">
                <a:latin typeface="Arial Narrow" pitchFamily="34" charset="0"/>
              </a:rPr>
              <a:t>Epilepsia, 48(5):880–885, 2007</a:t>
            </a:r>
            <a:endParaRPr lang="pt-BR" sz="2000" b="1" dirty="0" smtClean="0">
              <a:latin typeface="Arial Narrow" pitchFamily="34" charset="0"/>
            </a:endParaRPr>
          </a:p>
          <a:p>
            <a:pPr eaLnBrk="1" hangingPunct="1">
              <a:buNone/>
            </a:pPr>
            <a:endParaRPr lang="es-CL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2000" b="1" dirty="0" smtClean="0">
                <a:solidFill>
                  <a:srgbClr val="FFFF00"/>
                </a:solidFill>
                <a:latin typeface="Arial Narrow" pitchFamily="34" charset="0"/>
              </a:rPr>
              <a:t>¿Cuál es </a:t>
            </a:r>
            <a:r>
              <a:rPr lang="es-CL" sz="2000" b="1" u="sng" dirty="0" smtClean="0">
                <a:solidFill>
                  <a:srgbClr val="FFFF00"/>
                </a:solidFill>
                <a:latin typeface="Arial Narrow" pitchFamily="34" charset="0"/>
              </a:rPr>
              <a:t>mi elección</a:t>
            </a:r>
            <a:r>
              <a:rPr lang="es-CL" sz="2000" b="1" dirty="0" smtClean="0">
                <a:solidFill>
                  <a:srgbClr val="FFFF00"/>
                </a:solidFill>
                <a:latin typeface="Arial Narrow" pitchFamily="34" charset="0"/>
              </a:rPr>
              <a:t> de </a:t>
            </a:r>
            <a:r>
              <a:rPr lang="es-CL" sz="2000" b="1" dirty="0" err="1" smtClean="0">
                <a:solidFill>
                  <a:srgbClr val="FFFF00"/>
                </a:solidFill>
                <a:latin typeface="Arial Narrow" pitchFamily="34" charset="0"/>
              </a:rPr>
              <a:t>FAEs</a:t>
            </a:r>
            <a:r>
              <a:rPr lang="es-CL" sz="2000" b="1" dirty="0" smtClean="0">
                <a:solidFill>
                  <a:srgbClr val="FFFF00"/>
                </a:solidFill>
                <a:latin typeface="Arial Narrow" pitchFamily="34" charset="0"/>
              </a:rPr>
              <a:t> en 1°, 2° y 3° línea para </a:t>
            </a:r>
            <a:r>
              <a:rPr lang="es-CL" sz="2000" b="1" u="sng" dirty="0" smtClean="0">
                <a:solidFill>
                  <a:srgbClr val="FFFF00"/>
                </a:solidFill>
                <a:latin typeface="Arial Narrow" pitchFamily="34" charset="0"/>
              </a:rPr>
              <a:t>CRISIS PRIMARIAMENTE GENERALIZADA </a:t>
            </a:r>
            <a:r>
              <a:rPr lang="es-CL" sz="2000" b="1" dirty="0" smtClean="0">
                <a:solidFill>
                  <a:srgbClr val="FFFF00"/>
                </a:solidFill>
                <a:latin typeface="Arial Narrow" pitchFamily="34" charset="0"/>
              </a:rPr>
              <a:t>en adultos?</a:t>
            </a:r>
            <a:br>
              <a:rPr lang="es-CL" sz="2000" b="1" dirty="0" smtClean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s-CL" sz="2000" b="1" dirty="0" smtClean="0">
                <a:solidFill>
                  <a:srgbClr val="FFFF00"/>
                </a:solidFill>
                <a:latin typeface="Arial Narrow" pitchFamily="34" charset="0"/>
              </a:rPr>
              <a:t>(Puede marcar más de una opción en cada línea de tratamiento)</a:t>
            </a:r>
            <a:endParaRPr lang="es-CL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52400" y="1508125"/>
          <a:ext cx="86868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1371600"/>
                <a:gridCol w="1371600"/>
                <a:gridCol w="1159228"/>
                <a:gridCol w="1355372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RECOMENDACION / OPINION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PRIMERA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LÍNEA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SEGUNDA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LÍNEA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TERCERA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LÍNEA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COMENTARIOS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CARBAMACEPINA LIBERACION NORMAL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CARBAMACEPINA LIBERACIÓN PROLONGADA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ACIDO VALPROICO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ACIDO VALPROICO</a:t>
                      </a:r>
                      <a:r>
                        <a:rPr lang="en-US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ER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Divalproato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FENITOINA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FENOBARBITAL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CLOBAZAM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OXCARBACEPINA</a:t>
                      </a:r>
                      <a:endParaRPr lang="es-CL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LAMOTRIGINA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LEVETIRACETAM</a:t>
                      </a:r>
                      <a:endParaRPr lang="es-CL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TOPIRAMATO</a:t>
                      </a:r>
                      <a:endParaRPr lang="es-CL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s-CL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PREGABALINA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2000" b="1" dirty="0" smtClean="0">
                <a:solidFill>
                  <a:srgbClr val="FFFF00"/>
                </a:solidFill>
                <a:latin typeface="Arial Narrow" pitchFamily="34" charset="0"/>
              </a:rPr>
              <a:t>¿Cuál es </a:t>
            </a:r>
            <a:r>
              <a:rPr lang="es-CL" sz="2000" b="1" u="sng" dirty="0" smtClean="0">
                <a:solidFill>
                  <a:srgbClr val="FFFF00"/>
                </a:solidFill>
                <a:latin typeface="Arial Narrow" pitchFamily="34" charset="0"/>
              </a:rPr>
              <a:t>mi elección</a:t>
            </a:r>
            <a:r>
              <a:rPr lang="es-CL" sz="2000" b="1" dirty="0" smtClean="0">
                <a:solidFill>
                  <a:srgbClr val="FFFF00"/>
                </a:solidFill>
                <a:latin typeface="Arial Narrow" pitchFamily="34" charset="0"/>
              </a:rPr>
              <a:t> de FAEs en 1°, 2° y 3° línea para </a:t>
            </a:r>
            <a:r>
              <a:rPr lang="es-CL" sz="2000" b="1" u="sng" dirty="0" smtClean="0">
                <a:solidFill>
                  <a:srgbClr val="FFFF00"/>
                </a:solidFill>
                <a:latin typeface="Arial Narrow" pitchFamily="34" charset="0"/>
              </a:rPr>
              <a:t>crisis</a:t>
            </a:r>
            <a:endParaRPr lang="es-CL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000" t="15625" r="14375" b="16667"/>
          <a:stretch>
            <a:fillRect/>
          </a:stretch>
        </p:blipFill>
        <p:spPr bwMode="auto">
          <a:xfrm>
            <a:off x="304800" y="12954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3200" b="1" dirty="0">
                <a:solidFill>
                  <a:srgbClr val="FFFF00"/>
                </a:solidFill>
                <a:latin typeface="Arial Narrow" pitchFamily="34" charset="0"/>
              </a:rPr>
              <a:t>Distribución de la medicina en el país</a:t>
            </a:r>
            <a:endParaRPr lang="en-US" sz="3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4099" name="5 Marcador de contenido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160000"/>
              </a:lnSpc>
              <a:buFont typeface="Arial" charset="0"/>
              <a:buNone/>
            </a:pPr>
            <a:r>
              <a:rPr lang="es-CL" sz="2800" dirty="0" smtClean="0">
                <a:latin typeface="Arial Narrow" pitchFamily="34" charset="0"/>
              </a:rPr>
              <a:t>	Pacientes con seguro		Cantidad	Porcentaje</a:t>
            </a:r>
          </a:p>
          <a:p>
            <a:pPr eaLnBrk="1" hangingPunct="1">
              <a:lnSpc>
                <a:spcPct val="160000"/>
              </a:lnSpc>
            </a:pPr>
            <a:r>
              <a:rPr lang="es-CL" sz="2800" dirty="0" smtClean="0">
                <a:latin typeface="Arial Narrow" pitchFamily="34" charset="0"/>
              </a:rPr>
              <a:t>Estatal				191.481.045 		100%</a:t>
            </a:r>
          </a:p>
          <a:p>
            <a:pPr eaLnBrk="1" hangingPunct="1">
              <a:lnSpc>
                <a:spcPct val="160000"/>
              </a:lnSpc>
            </a:pPr>
            <a:r>
              <a:rPr lang="es-CL" sz="2800" dirty="0" smtClean="0">
                <a:latin typeface="Arial Narrow" pitchFamily="34" charset="0"/>
              </a:rPr>
              <a:t>Privado				43.196.168		22.6%</a:t>
            </a:r>
          </a:p>
          <a:p>
            <a:pPr eaLnBrk="1" hangingPunct="1">
              <a:lnSpc>
                <a:spcPct val="160000"/>
              </a:lnSpc>
            </a:pPr>
            <a:r>
              <a:rPr lang="es-CL" sz="2800" dirty="0" smtClean="0">
                <a:latin typeface="Arial Narrow" pitchFamily="34" charset="0"/>
              </a:rPr>
              <a:t>Sin seguridad social		     -----			-----</a:t>
            </a:r>
          </a:p>
          <a:p>
            <a:pPr eaLnBrk="1" hangingPunct="1">
              <a:buNone/>
            </a:pPr>
            <a:endParaRPr lang="pt-BR" sz="2400" dirty="0" smtClean="0">
              <a:latin typeface="Arial Narrow" pitchFamily="34" charset="0"/>
            </a:endParaRPr>
          </a:p>
          <a:p>
            <a:pPr eaLnBrk="1" hangingPunct="1">
              <a:buNone/>
            </a:pPr>
            <a:endParaRPr lang="pt-BR" sz="2400" dirty="0" smtClean="0">
              <a:latin typeface="Arial Narrow" pitchFamily="34" charset="0"/>
            </a:endParaRPr>
          </a:p>
          <a:p>
            <a:pPr eaLnBrk="1" hangingPunct="1">
              <a:buNone/>
            </a:pPr>
            <a:r>
              <a:rPr lang="pt-BR" sz="2400" dirty="0" smtClean="0">
                <a:latin typeface="Arial Narrow" pitchFamily="34" charset="0"/>
              </a:rPr>
              <a:t>Fontes: Sistema de Informações de Beneficiários/ANS/MS - 12/2009 e 03/2010 e População - IBGE/</a:t>
            </a:r>
            <a:r>
              <a:rPr lang="pt-BR" sz="2400" dirty="0" err="1" smtClean="0">
                <a:latin typeface="Arial Narrow" pitchFamily="34" charset="0"/>
              </a:rPr>
              <a:t>Datasus</a:t>
            </a:r>
            <a:r>
              <a:rPr lang="pt-BR" sz="2400" dirty="0" smtClean="0">
                <a:latin typeface="Arial Narrow" pitchFamily="34" charset="0"/>
              </a:rPr>
              <a:t>/2009</a:t>
            </a:r>
            <a:br>
              <a:rPr lang="pt-BR" sz="2400" dirty="0" smtClean="0">
                <a:latin typeface="Arial Narrow" pitchFamily="34" charset="0"/>
              </a:rPr>
            </a:br>
            <a:endParaRPr lang="en-US" sz="2400" dirty="0" smtClean="0">
              <a:latin typeface="Arial Narrow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rot="5400000">
            <a:off x="5029200" y="3276600"/>
            <a:ext cx="335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3048000" y="3276600"/>
            <a:ext cx="335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381000" y="25146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1 Conector recto"/>
          <p:cNvCxnSpPr/>
          <p:nvPr/>
        </p:nvCxnSpPr>
        <p:spPr>
          <a:xfrm>
            <a:off x="381000" y="49530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 smtClean="0">
                <a:solidFill>
                  <a:srgbClr val="FFFF00"/>
                </a:solidFill>
                <a:latin typeface="Arial Narrow" pitchFamily="34" charset="0"/>
              </a:rPr>
              <a:t>Distribución de la medicina en el país</a:t>
            </a:r>
            <a:endParaRPr lang="pt-BR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22" t="44213" r="48990" b="20870"/>
          <a:stretch>
            <a:fillRect/>
          </a:stretch>
        </p:blipFill>
        <p:spPr bwMode="auto">
          <a:xfrm>
            <a:off x="304800" y="1904999"/>
            <a:ext cx="8670024" cy="374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400800" y="60198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IBGE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 smtClean="0">
                <a:solidFill>
                  <a:srgbClr val="FFFF00"/>
                </a:solidFill>
                <a:latin typeface="Arial Narrow" pitchFamily="34" charset="0"/>
              </a:rPr>
              <a:t>Distribución de la medicina en el país</a:t>
            </a:r>
            <a:endParaRPr lang="pt-B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756" t="23571" r="11613" b="12452"/>
          <a:stretch>
            <a:fillRect/>
          </a:stretch>
        </p:blipFill>
        <p:spPr bwMode="auto">
          <a:xfrm>
            <a:off x="437147" y="1295400"/>
            <a:ext cx="857851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pt-BR" sz="3200" b="1" dirty="0" smtClean="0">
                <a:solidFill>
                  <a:srgbClr val="FFFF00"/>
                </a:solidFill>
                <a:latin typeface="Arial Narrow" pitchFamily="34" charset="0"/>
              </a:rPr>
              <a:t>DATASUS-MS</a:t>
            </a:r>
            <a:endParaRPr lang="pt-BR" sz="3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582" t="18730" r="16261" b="14293"/>
          <a:stretch>
            <a:fillRect/>
          </a:stretch>
        </p:blipFill>
        <p:spPr bwMode="auto">
          <a:xfrm>
            <a:off x="430928" y="1143000"/>
            <a:ext cx="836808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z="3200" b="1" dirty="0" smtClean="0">
                <a:solidFill>
                  <a:srgbClr val="FFFF00"/>
                </a:solidFill>
                <a:latin typeface="Arial Narrow" pitchFamily="34" charset="0"/>
              </a:rPr>
              <a:t>Recurso Humano</a:t>
            </a:r>
            <a:endParaRPr lang="en-US" sz="3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123" name="5 Marcador de contenido"/>
          <p:cNvSpPr>
            <a:spLocks noGrp="1"/>
          </p:cNvSpPr>
          <p:nvPr>
            <p:ph idx="1"/>
          </p:nvPr>
        </p:nvSpPr>
        <p:spPr>
          <a:xfrm>
            <a:off x="76200" y="1600201"/>
            <a:ext cx="89154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None/>
            </a:pPr>
            <a:r>
              <a:rPr lang="es-CL" sz="2800" dirty="0" smtClean="0">
                <a:latin typeface="Arial Narrow" pitchFamily="34" charset="0"/>
              </a:rPr>
              <a:t>	Cantidad de:		    N° absoluto               en relación a							      población</a:t>
            </a:r>
          </a:p>
          <a:p>
            <a:pPr eaLnBrk="1" hangingPunct="1"/>
            <a:r>
              <a:rPr lang="es-CL" sz="2800" dirty="0" smtClean="0">
                <a:latin typeface="Arial Narrow" pitchFamily="34" charset="0"/>
              </a:rPr>
              <a:t>Neurólogos 			15.053</a:t>
            </a:r>
          </a:p>
          <a:p>
            <a:pPr eaLnBrk="1" hangingPunct="1"/>
            <a:r>
              <a:rPr lang="es-CL" sz="2800" dirty="0" smtClean="0">
                <a:latin typeface="Arial Narrow" pitchFamily="34" charset="0"/>
              </a:rPr>
              <a:t>Neurocirujanos			  7.631	</a:t>
            </a:r>
          </a:p>
          <a:p>
            <a:pPr eaLnBrk="1" hangingPunct="1"/>
            <a:r>
              <a:rPr lang="es-CL" sz="2800" dirty="0" smtClean="0">
                <a:latin typeface="Arial Narrow" pitchFamily="34" charset="0"/>
              </a:rPr>
              <a:t>Psiquiatras 			  6.110		</a:t>
            </a:r>
          </a:p>
          <a:p>
            <a:pPr eaLnBrk="1" hangingPunct="1"/>
            <a:r>
              <a:rPr lang="es-CL" sz="2800" dirty="0" smtClean="0">
                <a:latin typeface="Arial Narrow" pitchFamily="34" charset="0"/>
              </a:rPr>
              <a:t>Médicos			         335.817	              	2/1000		</a:t>
            </a:r>
            <a:endParaRPr lang="en-US" sz="2800" dirty="0" smtClean="0">
              <a:latin typeface="Arial Narrow" pitchFamily="34" charset="0"/>
            </a:endParaRPr>
          </a:p>
          <a:p>
            <a:pPr eaLnBrk="1" hangingPunct="1">
              <a:buNone/>
            </a:pPr>
            <a:endParaRPr lang="en-US" sz="2800" dirty="0" smtClean="0">
              <a:latin typeface="Arial Narrow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 rot="5400000">
            <a:off x="1905000" y="3657600"/>
            <a:ext cx="411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5400000">
            <a:off x="4648200" y="3657600"/>
            <a:ext cx="411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52400" y="2590800"/>
            <a:ext cx="876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6019800" y="6096000"/>
            <a:ext cx="2970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 Narrow" pitchFamily="34" charset="0"/>
              </a:rPr>
              <a:t>Fonte: DATASUS, 02/07/2010</a:t>
            </a:r>
            <a:endParaRPr lang="pt-BR" sz="2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4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s-CL" sz="3200" b="1" dirty="0" smtClean="0">
                <a:solidFill>
                  <a:srgbClr val="FFFF00"/>
                </a:solidFill>
                <a:latin typeface="Arial Narrow" pitchFamily="34" charset="0"/>
              </a:rPr>
              <a:t>Recurso Material</a:t>
            </a:r>
            <a:endParaRPr lang="en-US" sz="3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5257800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s-CL" sz="2400" dirty="0">
                <a:latin typeface="Arial Narrow" pitchFamily="34" charset="0"/>
              </a:rPr>
              <a:t>Cantidad </a:t>
            </a:r>
            <a:r>
              <a:rPr lang="es-CL" sz="2400" dirty="0" smtClean="0">
                <a:latin typeface="Arial Narrow" pitchFamily="34" charset="0"/>
              </a:rPr>
              <a:t>de				    N° absoluto           en relación a							        población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CL" sz="2400" dirty="0" smtClean="0">
              <a:latin typeface="Arial Narrow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L" sz="2400" dirty="0" smtClean="0">
                <a:latin typeface="Arial Narrow" pitchFamily="34" charset="0"/>
              </a:rPr>
              <a:t>Equipos de EEG			3.782	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L" sz="2400" dirty="0">
                <a:latin typeface="Arial Narrow" pitchFamily="34" charset="0"/>
              </a:rPr>
              <a:t>V</a:t>
            </a:r>
            <a:r>
              <a:rPr lang="es-CL" sz="2400" dirty="0" smtClean="0">
                <a:latin typeface="Arial Narrow" pitchFamily="34" charset="0"/>
              </a:rPr>
              <a:t>ideo EEG (Centros)			     15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L" sz="2400" dirty="0" smtClean="0">
                <a:latin typeface="Arial Narrow" pitchFamily="34" charset="0"/>
              </a:rPr>
              <a:t>CT-</a:t>
            </a:r>
            <a:r>
              <a:rPr lang="es-CL" sz="2400" dirty="0" err="1" smtClean="0">
                <a:latin typeface="Arial Narrow" pitchFamily="34" charset="0"/>
              </a:rPr>
              <a:t>Scan</a:t>
            </a:r>
            <a:r>
              <a:rPr lang="es-CL" sz="2400" dirty="0" smtClean="0">
                <a:latin typeface="Arial Narrow" pitchFamily="34" charset="0"/>
              </a:rPr>
              <a:t> (TAC)			2.904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L" sz="2400" dirty="0" smtClean="0">
                <a:latin typeface="Arial Narrow" pitchFamily="34" charset="0"/>
              </a:rPr>
              <a:t>RM					1.058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L" sz="2400" dirty="0" smtClean="0">
                <a:latin typeface="Arial Narrow" pitchFamily="34" charset="0"/>
              </a:rPr>
              <a:t>PET					     20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L" sz="2400" dirty="0" smtClean="0">
                <a:latin typeface="Arial Narrow" pitchFamily="34" charset="0"/>
              </a:rPr>
              <a:t>SPECT (Gama-</a:t>
            </a:r>
            <a:r>
              <a:rPr lang="es-CL" sz="2400" dirty="0" err="1" smtClean="0">
                <a:latin typeface="Arial Narrow" pitchFamily="34" charset="0"/>
              </a:rPr>
              <a:t>Câmara</a:t>
            </a:r>
            <a:r>
              <a:rPr lang="es-CL" sz="2400" dirty="0" smtClean="0">
                <a:latin typeface="Arial Narrow" pitchFamily="34" charset="0"/>
              </a:rPr>
              <a:t>)		   805</a:t>
            </a:r>
            <a:endParaRPr lang="en-US" sz="24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latin typeface="Arial Narrow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rot="5400000">
            <a:off x="3924300" y="3848100"/>
            <a:ext cx="525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1333500" y="3848100"/>
            <a:ext cx="525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52400" y="2209800"/>
            <a:ext cx="876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019800" y="6096000"/>
            <a:ext cx="2970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 Narrow" pitchFamily="34" charset="0"/>
              </a:rPr>
              <a:t>Fonte: DATASUS, 02/07/2010</a:t>
            </a:r>
            <a:endParaRPr lang="pt-BR" sz="2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8750" r="1875" b="19792"/>
          <a:stretch>
            <a:fillRect/>
          </a:stretch>
        </p:blipFill>
        <p:spPr bwMode="auto">
          <a:xfrm>
            <a:off x="152400" y="3383862"/>
            <a:ext cx="8839200" cy="332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839" t="19792" r="1875" b="20833"/>
          <a:stretch>
            <a:fillRect/>
          </a:stretch>
        </p:blipFill>
        <p:spPr bwMode="auto">
          <a:xfrm>
            <a:off x="152400" y="115999"/>
            <a:ext cx="8839200" cy="323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a 4">
      <a:dk1>
        <a:sysClr val="windowText" lastClr="000000"/>
      </a:dk1>
      <a:lt1>
        <a:sysClr val="window" lastClr="FFFFFF"/>
      </a:lt1>
      <a:dk2>
        <a:srgbClr val="575F6D"/>
      </a:dk2>
      <a:lt2>
        <a:srgbClr val="FDF5D5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398</Words>
  <Application>Microsoft Office PowerPoint</Application>
  <PresentationFormat>Apresentação na tela (4:3)</PresentationFormat>
  <Paragraphs>179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de Office</vt:lpstr>
      <vt:lpstr>          Liga Brasileira de Epilepsia   Presidente: Veriano Alexandre, Jr  Secretaria: Vera Cristina Terra  Tesorero:  Fúlvio Scorza    (duración y tiempo máximo en el cargo: 2 anos) </vt:lpstr>
      <vt:lpstr>Prevalencia e incidencia de la Epilepsia en el país</vt:lpstr>
      <vt:lpstr>Distribución de la medicina en el país</vt:lpstr>
      <vt:lpstr>Distribución de la medicina en el país</vt:lpstr>
      <vt:lpstr>Distribución de la medicina en el país</vt:lpstr>
      <vt:lpstr>DATASUS-MS</vt:lpstr>
      <vt:lpstr>Recurso Humano</vt:lpstr>
      <vt:lpstr>Recurso Material</vt:lpstr>
      <vt:lpstr>Slide 9</vt:lpstr>
      <vt:lpstr>Fármacos antiepilépticos disponibles  (usar nombres de moléculas)</vt:lpstr>
      <vt:lpstr>Plan o programa nacional de epilepsias y un breve resumen del mismo</vt:lpstr>
      <vt:lpstr>Material educativo en Epilepsias con que cuente el país</vt:lpstr>
      <vt:lpstr>Slide 13</vt:lpstr>
      <vt:lpstr>Slide 14</vt:lpstr>
      <vt:lpstr>Slide 15</vt:lpstr>
      <vt:lpstr>Recurso Material</vt:lpstr>
      <vt:lpstr>Cirugía de la Epilepsia</vt:lpstr>
      <vt:lpstr>Cirugía de la Epilepsia</vt:lpstr>
      <vt:lpstr>¿Cuál es mi elección de FAEs en 1°, 2° y 3° línea para CRISIS FOCALES en adultos? (Puede marcar más de una opción en cada línea de tratamiento)</vt:lpstr>
      <vt:lpstr>¿Cuál es mi elección de FAEs en 1°, 2° y 3° línea para CRISIS PRIMARIAMENTE GENERALIZADA en adultos? (Puede marcar más de una opción en cada línea de tratamiento)</vt:lpstr>
      <vt:lpstr>¿Cuál es mi elección de FAEs en 1°, 2° y 3° línea para crisis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oficial del Capítulo local del país  Directiva:</dc:title>
  <dc:creator>Manuel</dc:creator>
  <cp:lastModifiedBy>Veriano Alexandre</cp:lastModifiedBy>
  <cp:revision>101</cp:revision>
  <dcterms:created xsi:type="dcterms:W3CDTF">2010-04-15T01:39:19Z</dcterms:created>
  <dcterms:modified xsi:type="dcterms:W3CDTF">2010-07-31T19:47:40Z</dcterms:modified>
</cp:coreProperties>
</file>