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es-SV" b="1"/>
                </a:pPr>
                <a:endParaRPr lang="en-US"/>
              </a:p>
            </c:txPr>
            <c:showVal val="1"/>
          </c:dLbls>
          <c:cat>
            <c:strRef>
              <c:f>Hoja1!$A$2:$A$8</c:f>
              <c:strCache>
                <c:ptCount val="7"/>
                <c:pt idx="0">
                  <c:v>Salud Pública</c:v>
                </c:pt>
                <c:pt idx="1">
                  <c:v>ISSS Seguridad Social</c:v>
                </c:pt>
                <c:pt idx="2">
                  <c:v>IB Magisterial</c:v>
                </c:pt>
                <c:pt idx="3">
                  <c:v>Sanidad Militar</c:v>
                </c:pt>
                <c:pt idx="4">
                  <c:v>ONGs</c:v>
                </c:pt>
                <c:pt idx="5">
                  <c:v>Atención Privada</c:v>
                </c:pt>
                <c:pt idx="6">
                  <c:v>Otras instituciones</c:v>
                </c:pt>
              </c:strCache>
            </c:strRef>
          </c:cat>
          <c:val>
            <c:numRef>
              <c:f>Hoja1!$B$2:$B$8</c:f>
              <c:numCache>
                <c:formatCode>0%</c:formatCode>
                <c:ptCount val="7"/>
                <c:pt idx="0">
                  <c:v>0.58000000000000029</c:v>
                </c:pt>
                <c:pt idx="1">
                  <c:v>0.13</c:v>
                </c:pt>
                <c:pt idx="2">
                  <c:v>1.0000000000000009E-2</c:v>
                </c:pt>
                <c:pt idx="3">
                  <c:v>1.0000000000000009E-2</c:v>
                </c:pt>
                <c:pt idx="4">
                  <c:v>7.0000000000000034E-2</c:v>
                </c:pt>
                <c:pt idx="5">
                  <c:v>0.13</c:v>
                </c:pt>
                <c:pt idx="6">
                  <c:v>5.0000000000000037E-2</c:v>
                </c:pt>
              </c:numCache>
            </c:numRef>
          </c:val>
        </c:ser>
        <c:shape val="box"/>
        <c:axId val="65113472"/>
        <c:axId val="74863744"/>
        <c:axId val="0"/>
      </c:bar3DChart>
      <c:catAx>
        <c:axId val="651134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SV"/>
            </a:pPr>
            <a:endParaRPr lang="en-US"/>
          </a:p>
        </c:txPr>
        <c:crossAx val="74863744"/>
        <c:crosses val="autoZero"/>
        <c:auto val="1"/>
        <c:lblAlgn val="ctr"/>
        <c:lblOffset val="100"/>
      </c:catAx>
      <c:valAx>
        <c:axId val="748637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s-SV"/>
            </a:pPr>
            <a:endParaRPr lang="en-US"/>
          </a:p>
        </c:txPr>
        <c:crossAx val="6511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09CC-56F9-4B28-BAC8-0B900CD701DD}" type="datetimeFigureOut">
              <a:rPr lang="es-ES" smtClean="0"/>
              <a:pPr/>
              <a:t>31/07/2010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8287-4739-481F-94EB-4AF3967F4EC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es-SV" dirty="0" smtClean="0"/>
              <a:t>LIGA SALVADORENA </a:t>
            </a:r>
            <a:br>
              <a:rPr lang="es-SV" dirty="0" smtClean="0"/>
            </a:br>
            <a:r>
              <a:rPr lang="es-SV" dirty="0" smtClean="0"/>
              <a:t>CONTRA LA EPILEPSIA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215370" cy="3929090"/>
          </a:xfrm>
        </p:spPr>
        <p:txBody>
          <a:bodyPr>
            <a:normAutofit/>
          </a:bodyPr>
          <a:lstStyle/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Presidenta: Dra. Claudia Valencia.</a:t>
            </a:r>
          </a:p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1º Vicepresidente: Dr. Ricardo </a:t>
            </a:r>
            <a:r>
              <a:rPr lang="es-SV" sz="2800" dirty="0" err="1" smtClean="0">
                <a:solidFill>
                  <a:schemeClr val="tx1"/>
                </a:solidFill>
              </a:rPr>
              <a:t>Alvarenga</a:t>
            </a:r>
            <a:r>
              <a:rPr lang="es-SV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2º Vicepresidente: Dr. Ricardo </a:t>
            </a:r>
            <a:r>
              <a:rPr lang="es-SV" sz="2800" dirty="0" err="1" smtClean="0">
                <a:solidFill>
                  <a:schemeClr val="tx1"/>
                </a:solidFill>
              </a:rPr>
              <a:t>Lungo</a:t>
            </a:r>
            <a:r>
              <a:rPr lang="es-SV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Secretario: Dr. Mauricio Muñoz.</a:t>
            </a:r>
          </a:p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Tesorero: Dr. Mauricio Palacios.</a:t>
            </a:r>
          </a:p>
          <a:p>
            <a:pPr algn="just"/>
            <a:endParaRPr lang="es-SV" sz="2800" dirty="0">
              <a:solidFill>
                <a:schemeClr val="tx1"/>
              </a:solidFill>
            </a:endParaRPr>
          </a:p>
          <a:p>
            <a:pPr algn="just"/>
            <a:r>
              <a:rPr lang="es-SV" sz="2800" dirty="0" smtClean="0">
                <a:solidFill>
                  <a:schemeClr val="tx1"/>
                </a:solidFill>
              </a:rPr>
              <a:t>Socios activos: 20</a:t>
            </a:r>
            <a:endParaRPr lang="es-SV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Necesidades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447800"/>
            <a:ext cx="8229600" cy="4981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3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Realizar estudios epidemiológicos, a fin de definir el problema,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4000" dirty="0" smtClean="0"/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así como determinar las características </a:t>
            </a:r>
            <a:r>
              <a:rPr kumimoji="0" lang="es-SV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biopsicosociales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 los costos.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Diseñar estrategias orientadas a difundir sostenida</a:t>
            </a:r>
            <a:r>
              <a:rPr kumimoji="0" lang="es-SV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  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sistemáticamente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4000" dirty="0" smtClean="0"/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educación y capacitación a todos los niveles: personal de salud,</a:t>
            </a:r>
            <a:r>
              <a:rPr kumimoji="0" lang="es-SV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  <a:endParaRPr kumimoji="0" lang="es-SV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4000" dirty="0" smtClean="0"/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población</a:t>
            </a:r>
            <a:r>
              <a:rPr kumimoji="0" lang="es-SV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en general.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Concientizar a las diferentes autoridades: MSPAS, ISSS; para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4000" dirty="0" smtClean="0"/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otorgar a la Epilepsia un carácter prioritario; a fin de disminuir la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4000" dirty="0" smtClean="0"/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brecha entre lo público y privado.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Identificar y erradicar causas prevenibles 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s-SV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la Epilepsia.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Retos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447800"/>
            <a:ext cx="8229600" cy="4981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70000"/>
              </a:lnSpc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 Desarrollar un Programa Nacional  de Epilepsia.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(Prevención, </a:t>
            </a:r>
            <a:r>
              <a:rPr lang="es-SV" sz="3200" dirty="0" smtClean="0"/>
              <a:t>e</a:t>
            </a:r>
            <a:r>
              <a:rPr kumimoji="0" lang="es-SV" sz="32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ducación</a:t>
            </a:r>
            <a:r>
              <a:rPr lang="es-SV" sz="3200" dirty="0" smtClean="0"/>
              <a:t>,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capacitación, evaluación,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tratamiento, 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buClrTx/>
              <a:buSzTx/>
              <a:tabLst/>
              <a:defRPr/>
            </a:pPr>
            <a:r>
              <a:rPr lang="es-SV" sz="3200" dirty="0" smtClean="0"/>
              <a:t>    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intervención multidisciplinaria, rehabilitación, aspectos legales)</a:t>
            </a: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2. Desarrollar  un Centro de Cirugía de Epilepsia, mejorar  la calidad y </a:t>
            </a: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    las expectativas de vida, pacientes médicamente intratables.</a:t>
            </a: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3. Incentivar la formación de Grupos de Autoayuda.</a:t>
            </a: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4. Organizar y fortalecer la recién iniciada, Liga Salvadoreña Contra la  </a:t>
            </a: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    Epilepsia, a fin de que todas las necesidades y retos planteados, </a:t>
            </a:r>
          </a:p>
          <a:p>
            <a:pPr lvl="0" algn="just">
              <a:lnSpc>
                <a:spcPct val="170000"/>
              </a:lnSpc>
              <a:defRPr/>
            </a:pPr>
            <a:r>
              <a:rPr lang="es-SV" sz="3200" dirty="0" smtClean="0"/>
              <a:t>    sean una realidad.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Epilepsia en El Salvador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600200"/>
            <a:ext cx="8229600" cy="482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Incidencia				122.5  x  100,000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Prevalencia				22.4  x  1000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Estadística MSPAS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DIGESTIC  2009</a:t>
            </a:r>
            <a:endParaRPr kumimoji="0" 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Distribución de la Atención en Salud </a:t>
            </a:r>
            <a:b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El Salvador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1066800" y="1676400"/>
          <a:ext cx="700092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Recurso Humano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82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Neurólogos de Adultos---------------------------------32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Neurólogos Pediatras-----------------------------------11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Neurocirujanos-------------------------------------------40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Neurocirujanos Pediatras------------------------------10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SV" sz="3000" dirty="0" smtClean="0"/>
              <a:t>Psiquiatras-------------------------------------------------54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Psiquiatras</a:t>
            </a:r>
            <a:r>
              <a:rPr kumimoji="0" lang="es-SV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Infantiles------------------------------------04</a:t>
            </a:r>
            <a:endParaRPr kumimoji="0" lang="es-SV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Recurso Material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829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Electroencefalogramas: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45  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S. Pública: 12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3200" dirty="0" smtClean="0"/>
              <a:t>			              </a:t>
            </a:r>
            <a:r>
              <a:rPr lang="es-SV" sz="3200" dirty="0" smtClean="0">
                <a:sym typeface="Wingdings" pitchFamily="2" charset="2"/>
              </a:rPr>
              <a:t>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Privado: 33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Proporción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1 : 130,000 h.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	Video-EEG 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2   Privado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SV" sz="3200" dirty="0" smtClean="0"/>
              <a:t>Proporción  1 : 2,885,000 h.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CT </a:t>
            </a:r>
            <a:r>
              <a:rPr kumimoji="0" lang="es-SV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Scann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19 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 S. Pública:</a:t>
            </a:r>
            <a:r>
              <a:rPr lang="es-SV" sz="3200" dirty="0" smtClean="0">
                <a:sym typeface="Wingdings" pitchFamily="2" charset="2"/>
              </a:rPr>
              <a:t>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3200" dirty="0" smtClean="0"/>
              <a:t>	                 </a:t>
            </a:r>
            <a:r>
              <a:rPr lang="es-SV" sz="3200" dirty="0" smtClean="0">
                <a:sym typeface="Wingdings" pitchFamily="2" charset="2"/>
              </a:rPr>
              <a:t>  Privado: 13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Proporción  1 : 300,000 h.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4.    RNM</a:t>
            </a:r>
            <a:r>
              <a:rPr lang="es-SV" sz="3200" dirty="0" smtClean="0"/>
              <a:t>: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ISSS</a:t>
            </a:r>
            <a:r>
              <a:rPr lang="es-SV" sz="3200" dirty="0" smtClean="0"/>
              <a:t>: 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                  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 </a:t>
            </a:r>
            <a:r>
              <a:rPr lang="es-SV" sz="3200" dirty="0" smtClean="0">
                <a:sym typeface="Wingdings" pitchFamily="2" charset="2"/>
              </a:rPr>
              <a:t>P</a:t>
            </a:r>
            <a:r>
              <a:rPr kumimoji="0" lang="es-SV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rivado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4</a:t>
            </a:r>
          </a:p>
          <a:p>
            <a:pPr lvl="2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SV" sz="3200" dirty="0" smtClean="0"/>
              <a:t>Proporción  1 : 1,154,000 h.</a:t>
            </a: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Fármacos Antiepilépticos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600200"/>
            <a:ext cx="8329642" cy="482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Salud Pública:  Fenobarbital,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Fenitoína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Ácido  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Valproico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Carbamazepina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Topiramato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costo de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>
                <a:solidFill>
                  <a:srgbClr val="FF0000"/>
                </a:solidFill>
              </a:rPr>
              <a:t>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fármacos es asumido por el Estado en su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>
                <a:solidFill>
                  <a:srgbClr val="FF0000"/>
                </a:solidFill>
              </a:rPr>
              <a:t>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totalidad.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Privado: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dhs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cbz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Ácido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Valproico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Topiramato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Oxcarbazepina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Lamotrigina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Gabapentina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Clobazán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Clonazepam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SV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Levetirazetam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SV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Existencia o no de un Plan ó </a:t>
            </a:r>
            <a:b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Programa Nacional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la fecha no existe un Plan Nacional, orientado al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manejo integral y expedito de</a:t>
            </a:r>
            <a:r>
              <a:rPr kumimoji="0" lang="es-SV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Epilepsia en El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Salvador.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SV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Está actualmente en elaboración un Plan de  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Descentralización del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800" dirty="0" smtClean="0"/>
              <a:t>     </a:t>
            </a:r>
            <a:r>
              <a:rPr kumimoji="0" lang="es-SV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paciente con epilepsia.</a:t>
            </a:r>
            <a:endParaRPr kumimoji="0" lang="es-SV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57200" y="1600200"/>
            <a:ext cx="8229600" cy="482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SV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No se cuenta con material educativo, por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3200" dirty="0" smtClean="0"/>
              <a:t>     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parte del MSPAS;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únicamente se dispone de 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3200" dirty="0" smtClean="0"/>
              <a:t>     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información  proporcionada por los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3200" dirty="0" smtClean="0"/>
              <a:t>     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laboratorios </a:t>
            </a:r>
            <a:r>
              <a:rPr kumimoji="0" lang="es-SV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farmacéu</a:t>
            </a:r>
            <a:r>
              <a:rPr lang="es-SV" sz="3200" dirty="0" smtClean="0"/>
              <a:t>ticos.</a:t>
            </a: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Problemas Específicos en El Salvador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Total falta de apoyo, de las autoridades gubernamentales para el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abordaje integral de los pacientes con epilepsia.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Existencia de una franca inequidad en el acceso a los servicios de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salud; tanto, entre lo urbano y lo rural, como entre lo privado y lo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público.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Desconocimiento  total de la verdadera magnitud del problema , el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impacto en nuestra sociedad en términos de costos directos 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indirectos, así como la falta de iniciativa para definirlo y poder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SV" sz="2200" dirty="0" smtClean="0"/>
              <a:t>    </a:t>
            </a: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encontrar  una solución viable.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Falta de educación.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SV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Carencia de recursos económicos.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528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LIGA SALVADORENA  CONTRA LA EPILEPSIA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Vanessa</dc:creator>
  <cp:lastModifiedBy>Familia Mena Valencia</cp:lastModifiedBy>
  <cp:revision>17</cp:revision>
  <dcterms:created xsi:type="dcterms:W3CDTF">2010-07-29T18:55:09Z</dcterms:created>
  <dcterms:modified xsi:type="dcterms:W3CDTF">2010-07-31T18:40:32Z</dcterms:modified>
</cp:coreProperties>
</file>