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9" r:id="rId3"/>
    <p:sldId id="280" r:id="rId4"/>
    <p:sldId id="278" r:id="rId5"/>
    <p:sldId id="281" r:id="rId6"/>
    <p:sldId id="307" r:id="rId7"/>
    <p:sldId id="309" r:id="rId8"/>
    <p:sldId id="310" r:id="rId9"/>
    <p:sldId id="311" r:id="rId10"/>
    <p:sldId id="258" r:id="rId11"/>
    <p:sldId id="260" r:id="rId12"/>
    <p:sldId id="268" r:id="rId13"/>
    <p:sldId id="262" r:id="rId14"/>
    <p:sldId id="323" r:id="rId15"/>
    <p:sldId id="263" r:id="rId16"/>
    <p:sldId id="264" r:id="rId17"/>
    <p:sldId id="265" r:id="rId18"/>
    <p:sldId id="313" r:id="rId19"/>
    <p:sldId id="314" r:id="rId20"/>
    <p:sldId id="316" r:id="rId21"/>
    <p:sldId id="324" r:id="rId22"/>
    <p:sldId id="325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5" autoAdjust="0"/>
    <p:restoredTop sz="86425" autoAdjust="0"/>
  </p:normalViewPr>
  <p:slideViewPr>
    <p:cSldViewPr>
      <p:cViewPr>
        <p:scale>
          <a:sx n="54" d="100"/>
          <a:sy n="54" d="100"/>
        </p:scale>
        <p:origin x="-82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F1606C-2EB2-4901-A6BB-40639AE3E592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EF342B-7E80-4391-9752-D495A268D4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A749-CC54-4D4F-82AF-453BAC506731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B2D32-99ED-4B10-BC26-02F256A9D204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D8B3D-72B1-4DFF-B73A-87A2D75D987A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186BA-B4DA-4E5D-9D72-4A287D7BA40D}" type="slidenum">
              <a:rPr lang="es-CL" smtClean="0"/>
              <a:pPr/>
              <a:t>23</a:t>
            </a:fld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A749-CC54-4D4F-82AF-453BAC506731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7611F-9ADF-4EEA-B0B6-669051EC9108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A749-CC54-4D4F-82AF-453BAC506731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34B0-44D9-47A0-85D3-F9916B0962D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34B0-44D9-47A0-85D3-F9916B0962D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34B0-44D9-47A0-85D3-F9916B0962D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45362-DE69-4A9B-82E9-4E4BCAFA5034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4F0F5-99FB-43F8-8E14-88E8F99A50E3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79D26-85B4-4598-8BA3-A32BC86083B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9ED32-4033-41AA-9A66-ED609CCCE1B8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89472-3D92-440F-BCA7-0E39E04FCF8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A31FB-5585-4172-AE15-0C0B8E908666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CC68C-B1D3-406C-9E64-7D452F7181D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593F3E2-AD48-46A2-AC47-80BCA34E30C2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E3DD17-3EF0-4CCD-AD5C-3DE1348D9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F9E2D-8519-40ED-9E20-220FC31828F8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63043-27AD-4D58-9B98-31597F4592D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3D705-128A-4A9C-8FB9-A86695AB7B6E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2D8B2-7411-4FEB-A7AE-04679DDD607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B3798-7F68-4231-A446-44C2AEFABF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BAC39-7B41-411E-9172-01C6F03B3CF9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2A630-DB31-4CCB-912D-606D45F69A8F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70921-60DC-4966-8BAA-4E32221F5F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1FC1A-0C5B-4706-98E5-DC172E6CFD29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E1407-6349-4C8E-9D77-A739F56C34E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27F6F73-341D-4DE7-902A-A310119EA03C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BD8026-2253-4482-9B1A-26F908B818F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254AC-E4A7-40EE-9B87-43F7FFCE4A0B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468740-BC54-496B-B9DC-5D287D4B3F5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B19F79-29D2-4285-A90C-7E1B5E61FC57}" type="datetimeFigureOut">
              <a:rPr lang="en-US" smtClean="0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B094E6-AC58-4C2B-B201-D8A87AC80EC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ILAE/PROYECTODELEYEPILEPSIABANCADAMIRAporpresentar%5b1%5d%5b2%5d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Subtítul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s-ES" dirty="0" smtClean="0"/>
              <a:t>Presidente                          Daniel Nariño</a:t>
            </a:r>
            <a:br>
              <a:rPr lang="es-ES" dirty="0" smtClean="0"/>
            </a:br>
            <a:r>
              <a:rPr lang="es-ES" dirty="0" smtClean="0"/>
              <a:t>Presidente pasado             Jaime Fandiño</a:t>
            </a:r>
            <a:br>
              <a:rPr lang="es-ES" dirty="0" smtClean="0"/>
            </a:br>
            <a:r>
              <a:rPr lang="es-ES" dirty="0" smtClean="0"/>
              <a:t>Secretario-tesorero           Orlando Carreño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Junta asesora - Vocales    Angélica Uscátegui</a:t>
            </a:r>
            <a:br>
              <a:rPr lang="es-ES" dirty="0" smtClean="0"/>
            </a:br>
            <a:r>
              <a:rPr lang="es-ES" dirty="0" smtClean="0"/>
              <a:t>                                           Jaime Carrizosa</a:t>
            </a:r>
            <a:br>
              <a:rPr lang="es-ES" dirty="0" smtClean="0"/>
            </a:br>
            <a:r>
              <a:rPr lang="es-ES" dirty="0" smtClean="0"/>
              <a:t>                                           Edgar Castillo </a:t>
            </a:r>
            <a:br>
              <a:rPr lang="es-ES" dirty="0" smtClean="0"/>
            </a:br>
            <a:r>
              <a:rPr lang="es-ES" dirty="0" smtClean="0"/>
              <a:t>                                           Hans Carmona</a:t>
            </a:r>
            <a:br>
              <a:rPr lang="es-ES" dirty="0" smtClean="0"/>
            </a:br>
            <a:r>
              <a:rPr lang="es-ES" dirty="0" smtClean="0"/>
              <a:t>                                           Cesar Buitrago</a:t>
            </a:r>
          </a:p>
          <a:p>
            <a:r>
              <a:rPr lang="es-ES" dirty="0" smtClean="0"/>
              <a:t>Los miembros de la junta permanecen por dos años </a:t>
            </a:r>
            <a:br>
              <a:rPr lang="es-ES" dirty="0" smtClean="0"/>
            </a:br>
            <a:endParaRPr lang="es-CL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s-CL" dirty="0" smtClean="0">
                <a:solidFill>
                  <a:schemeClr val="tx1"/>
                </a:solidFill>
              </a:rPr>
              <a:t>Número de Socios activos: </a:t>
            </a:r>
            <a:r>
              <a:rPr lang="es-CL" dirty="0" smtClean="0"/>
              <a:t>40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LIGA COLOMBIANA CONTRA LA EPILEPSIA</a:t>
            </a:r>
          </a:p>
        </p:txBody>
      </p:sp>
      <p:pic>
        <p:nvPicPr>
          <p:cNvPr id="4" name="Picture 6" descr="colom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0"/>
            <a:ext cx="1276169" cy="85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Marcador de contenido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95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s-CL" dirty="0" smtClean="0"/>
              <a:t>	Pacientes con seguro	</a:t>
            </a:r>
            <a:r>
              <a:rPr lang="es-CL" dirty="0" smtClean="0"/>
              <a:t>	Cantidad</a:t>
            </a:r>
            <a:r>
              <a:rPr lang="es-CL" dirty="0" smtClean="0"/>
              <a:t>	Porcentaje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s-CL" dirty="0" smtClean="0"/>
          </a:p>
          <a:p>
            <a:pPr eaLnBrk="1" hangingPunct="1">
              <a:lnSpc>
                <a:spcPct val="150000"/>
              </a:lnSpc>
            </a:pPr>
            <a:r>
              <a:rPr lang="es-CL" dirty="0" smtClean="0"/>
              <a:t>Estatal </a:t>
            </a:r>
            <a:r>
              <a:rPr lang="es-CL" dirty="0" smtClean="0"/>
              <a:t>(POS - SOAT)</a:t>
            </a:r>
            <a:r>
              <a:rPr lang="es-CL" dirty="0" smtClean="0"/>
              <a:t>		</a:t>
            </a:r>
            <a:r>
              <a:rPr lang="es-CL" dirty="0" smtClean="0"/>
              <a:t>23</a:t>
            </a:r>
            <a:r>
              <a:rPr lang="es-CL" dirty="0" smtClean="0"/>
              <a:t>,5 </a:t>
            </a:r>
            <a:r>
              <a:rPr lang="es-CL" dirty="0" smtClean="0"/>
              <a:t>Mill.	   </a:t>
            </a:r>
            <a:r>
              <a:rPr lang="es-CL" dirty="0" smtClean="0"/>
              <a:t>55%</a:t>
            </a:r>
            <a:endParaRPr lang="es-CL" dirty="0" smtClean="0"/>
          </a:p>
          <a:p>
            <a:pPr eaLnBrk="1" hangingPunct="1">
              <a:lnSpc>
                <a:spcPct val="150000"/>
              </a:lnSpc>
            </a:pPr>
            <a:r>
              <a:rPr lang="es-CL" dirty="0" smtClean="0"/>
              <a:t>Privado </a:t>
            </a:r>
            <a:r>
              <a:rPr lang="es-CL" dirty="0" smtClean="0"/>
              <a:t>(</a:t>
            </a:r>
            <a:r>
              <a:rPr lang="es-CL" dirty="0" err="1" smtClean="0"/>
              <a:t>Prepagada</a:t>
            </a:r>
            <a:r>
              <a:rPr lang="es-CL" dirty="0" smtClean="0"/>
              <a:t>)</a:t>
            </a:r>
            <a:r>
              <a:rPr lang="es-CL" dirty="0" smtClean="0"/>
              <a:t>		  </a:t>
            </a:r>
            <a:r>
              <a:rPr lang="es-CL" dirty="0" smtClean="0"/>
              <a:t>4.28 </a:t>
            </a:r>
            <a:r>
              <a:rPr lang="es-CL" dirty="0" smtClean="0"/>
              <a:t>Mill.	 </a:t>
            </a:r>
            <a:r>
              <a:rPr lang="es-CL" dirty="0" smtClean="0"/>
              <a:t>  10%</a:t>
            </a:r>
            <a:endParaRPr lang="es-CL" dirty="0" smtClean="0"/>
          </a:p>
          <a:p>
            <a:pPr eaLnBrk="1" hangingPunct="1">
              <a:lnSpc>
                <a:spcPct val="150000"/>
              </a:lnSpc>
            </a:pPr>
            <a:r>
              <a:rPr lang="es-CL" dirty="0" smtClean="0"/>
              <a:t>Fuerzas Armadas		  </a:t>
            </a:r>
            <a:r>
              <a:rPr lang="es-CL" dirty="0" smtClean="0"/>
              <a:t>	 1,5 </a:t>
            </a:r>
            <a:r>
              <a:rPr lang="es-CL" dirty="0" smtClean="0"/>
              <a:t>Mill.	   </a:t>
            </a:r>
            <a:r>
              <a:rPr lang="es-CL" dirty="0" smtClean="0"/>
              <a:t>3,4%</a:t>
            </a:r>
            <a:endParaRPr lang="es-CL" dirty="0" smtClean="0"/>
          </a:p>
          <a:p>
            <a:pPr eaLnBrk="1" hangingPunct="1">
              <a:lnSpc>
                <a:spcPct val="150000"/>
              </a:lnSpc>
            </a:pPr>
            <a:r>
              <a:rPr lang="es-CL" dirty="0" smtClean="0"/>
              <a:t>Sin seguridad social		 </a:t>
            </a:r>
            <a:r>
              <a:rPr lang="es-CL" dirty="0" smtClean="0"/>
              <a:t>13,55 </a:t>
            </a:r>
            <a:r>
              <a:rPr lang="es-CL" dirty="0" smtClean="0"/>
              <a:t>Mill.	   </a:t>
            </a:r>
            <a:r>
              <a:rPr lang="es-CL" dirty="0" smtClean="0"/>
              <a:t>31,6%</a:t>
            </a:r>
            <a:endParaRPr lang="en-US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/>
              <a:t>Distribución de la medicina en el país</a:t>
            </a:r>
            <a:endParaRPr lang="en-US" b="1" dirty="0"/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4229100" y="3924300"/>
            <a:ext cx="495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2247900" y="3924300"/>
            <a:ext cx="495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04800" y="28194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5 Marcador de contenido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s-CL" dirty="0" smtClean="0"/>
              <a:t>Cantidad de:			</a:t>
            </a:r>
            <a:r>
              <a:rPr lang="es-CL" sz="2800" dirty="0" smtClean="0"/>
              <a:t>N° </a:t>
            </a:r>
            <a:r>
              <a:rPr lang="es-CL" sz="2800" dirty="0" smtClean="0"/>
              <a:t>absoluto    </a:t>
            </a:r>
            <a:r>
              <a:rPr lang="es-CL" sz="2800" dirty="0" smtClean="0"/>
              <a:t>en relación a							      población </a:t>
            </a:r>
            <a:r>
              <a:rPr lang="es-CL" sz="2800" dirty="0" smtClean="0"/>
              <a:t>x</a:t>
            </a:r>
          </a:p>
          <a:p>
            <a:pPr eaLnBrk="1" hangingPunct="1">
              <a:buFont typeface="Arial" charset="0"/>
              <a:buNone/>
            </a:pPr>
            <a:r>
              <a:rPr lang="es-CL" sz="2800" dirty="0" smtClean="0"/>
              <a:t>					      </a:t>
            </a:r>
            <a:r>
              <a:rPr lang="es-CL" sz="2800" dirty="0" smtClean="0"/>
              <a:t>			     100.000 </a:t>
            </a:r>
            <a:r>
              <a:rPr lang="es-CL" sz="2800" dirty="0" smtClean="0"/>
              <a:t>H</a:t>
            </a:r>
            <a:endParaRPr lang="es-CL" dirty="0" smtClean="0"/>
          </a:p>
          <a:p>
            <a:pPr eaLnBrk="1" hangingPunct="1"/>
            <a:r>
              <a:rPr lang="es-CL" dirty="0" smtClean="0"/>
              <a:t>Neurólogos de adultos	</a:t>
            </a:r>
            <a:r>
              <a:rPr lang="es-CL" dirty="0" smtClean="0"/>
              <a:t>           280</a:t>
            </a:r>
            <a:r>
              <a:rPr lang="es-CL" dirty="0" smtClean="0"/>
              <a:t>			</a:t>
            </a:r>
            <a:r>
              <a:rPr lang="es-CL" dirty="0" smtClean="0"/>
              <a:t>0,65</a:t>
            </a:r>
            <a:endParaRPr lang="es-CL" dirty="0" smtClean="0"/>
          </a:p>
          <a:p>
            <a:pPr eaLnBrk="1" hangingPunct="1"/>
            <a:r>
              <a:rPr lang="es-CL" dirty="0" smtClean="0"/>
              <a:t>Neurólogos Infantiles	</a:t>
            </a:r>
            <a:r>
              <a:rPr lang="es-CL" dirty="0" smtClean="0"/>
              <a:t>           70</a:t>
            </a:r>
            <a:r>
              <a:rPr lang="es-CL" dirty="0" smtClean="0"/>
              <a:t>			</a:t>
            </a:r>
            <a:r>
              <a:rPr lang="es-CL" dirty="0" smtClean="0"/>
              <a:t>0,16</a:t>
            </a:r>
            <a:endParaRPr lang="es-CL" dirty="0" smtClean="0"/>
          </a:p>
          <a:p>
            <a:pPr eaLnBrk="1" hangingPunct="1"/>
            <a:r>
              <a:rPr lang="es-CL" dirty="0" smtClean="0"/>
              <a:t>Neurocirujanos		</a:t>
            </a:r>
            <a:r>
              <a:rPr lang="es-CL" dirty="0" smtClean="0"/>
              <a:t>           700</a:t>
            </a:r>
            <a:r>
              <a:rPr lang="es-CL" dirty="0" smtClean="0"/>
              <a:t>			</a:t>
            </a:r>
            <a:r>
              <a:rPr lang="es-CL" dirty="0" smtClean="0"/>
              <a:t>1,63</a:t>
            </a:r>
            <a:endParaRPr lang="es-CL" dirty="0" smtClean="0"/>
          </a:p>
          <a:p>
            <a:pPr eaLnBrk="1" hangingPunct="1"/>
            <a:r>
              <a:rPr lang="es-CL" dirty="0" smtClean="0"/>
              <a:t>Psiquiatras de adultos	</a:t>
            </a:r>
            <a:r>
              <a:rPr lang="es-CL" dirty="0" smtClean="0"/>
              <a:t>           </a:t>
            </a:r>
            <a:r>
              <a:rPr lang="es-CL" dirty="0" smtClean="0"/>
              <a:t>	</a:t>
            </a:r>
            <a:r>
              <a:rPr lang="es-CL" dirty="0" smtClean="0"/>
              <a:t>1500</a:t>
            </a:r>
            <a:r>
              <a:rPr lang="es-CL" dirty="0" smtClean="0"/>
              <a:t>		</a:t>
            </a:r>
            <a:r>
              <a:rPr lang="es-CL" dirty="0" smtClean="0"/>
              <a:t>	3,34</a:t>
            </a:r>
            <a:endParaRPr lang="es-CL" dirty="0" smtClean="0"/>
          </a:p>
          <a:p>
            <a:pPr eaLnBrk="1" hangingPunct="1"/>
            <a:r>
              <a:rPr lang="es-CL" dirty="0" smtClean="0"/>
              <a:t>Psiquiatras de niños 	</a:t>
            </a:r>
            <a:r>
              <a:rPr lang="es-CL" dirty="0" smtClean="0"/>
              <a:t>           60</a:t>
            </a:r>
            <a:r>
              <a:rPr lang="es-CL" dirty="0" smtClean="0"/>
              <a:t>			</a:t>
            </a:r>
            <a:r>
              <a:rPr lang="es-CL" dirty="0" smtClean="0"/>
              <a:t>0,13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b="1" dirty="0" smtClean="0"/>
              <a:t>Recurso Humano</a:t>
            </a:r>
            <a:endParaRPr lang="en-US" b="1" dirty="0" smtClean="0"/>
          </a:p>
        </p:txBody>
      </p:sp>
      <p:cxnSp>
        <p:nvCxnSpPr>
          <p:cNvPr id="4" name="3 Conector recto"/>
          <p:cNvCxnSpPr/>
          <p:nvPr/>
        </p:nvCxnSpPr>
        <p:spPr>
          <a:xfrm rot="5400000">
            <a:off x="2324100" y="38481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4457700" y="38481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52400" y="2971800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029200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Cantidad </a:t>
            </a:r>
            <a:r>
              <a:rPr lang="es-CL" dirty="0" smtClean="0">
                <a:solidFill>
                  <a:schemeClr val="bg1"/>
                </a:solidFill>
              </a:rPr>
              <a:t>de:		    </a:t>
            </a:r>
            <a:r>
              <a:rPr lang="es-CL" sz="2800" dirty="0" smtClean="0">
                <a:solidFill>
                  <a:schemeClr val="bg1"/>
                </a:solidFill>
              </a:rPr>
              <a:t>N° absoluto          </a:t>
            </a:r>
            <a:r>
              <a:rPr lang="es-CL" sz="2800" dirty="0" smtClean="0">
                <a:solidFill>
                  <a:schemeClr val="bg1"/>
                </a:solidFill>
              </a:rPr>
              <a:t> en relación a</a:t>
            </a:r>
            <a:r>
              <a:rPr lang="es-CL" sz="2800" dirty="0" smtClean="0">
                <a:solidFill>
                  <a:schemeClr val="bg1"/>
                </a:solidFill>
              </a:rPr>
              <a:t>							        población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 smtClean="0">
                <a:solidFill>
                  <a:schemeClr val="bg1"/>
                </a:solidFill>
              </a:rPr>
              <a:t>Equipos de </a:t>
            </a:r>
            <a:r>
              <a:rPr lang="es-CL" dirty="0" smtClean="0">
                <a:solidFill>
                  <a:schemeClr val="bg1"/>
                </a:solidFill>
              </a:rPr>
              <a:t>EEG			730,17			0,17</a:t>
            </a: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bg1"/>
                </a:solidFill>
              </a:rPr>
              <a:t>V</a:t>
            </a:r>
            <a:r>
              <a:rPr lang="es-CL" dirty="0" smtClean="0">
                <a:solidFill>
                  <a:schemeClr val="bg1"/>
                </a:solidFill>
              </a:rPr>
              <a:t>ideo EEG				</a:t>
            </a:r>
            <a:r>
              <a:rPr lang="es-CL" dirty="0" smtClean="0">
                <a:solidFill>
                  <a:schemeClr val="bg1"/>
                </a:solidFill>
              </a:rPr>
              <a:t>26			0,06</a:t>
            </a: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 smtClean="0">
                <a:solidFill>
                  <a:schemeClr val="bg1"/>
                </a:solidFill>
              </a:rPr>
              <a:t>CT-</a:t>
            </a:r>
            <a:r>
              <a:rPr lang="es-CL" dirty="0" err="1" smtClean="0">
                <a:solidFill>
                  <a:schemeClr val="bg1"/>
                </a:solidFill>
              </a:rPr>
              <a:t>Scan</a:t>
            </a:r>
            <a:r>
              <a:rPr lang="es-CL" dirty="0" smtClean="0">
                <a:solidFill>
                  <a:schemeClr val="bg1"/>
                </a:solidFill>
              </a:rPr>
              <a:t> (TAC)		      </a:t>
            </a:r>
            <a:r>
              <a:rPr lang="es-CL" dirty="0" smtClean="0">
                <a:solidFill>
                  <a:schemeClr val="bg1"/>
                </a:solidFill>
              </a:rPr>
              <a:t>	47			0,10</a:t>
            </a: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 smtClean="0">
                <a:solidFill>
                  <a:schemeClr val="bg1"/>
                </a:solidFill>
              </a:rPr>
              <a:t>RM 				      </a:t>
            </a:r>
            <a:r>
              <a:rPr lang="es-CL" dirty="0" smtClean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37			0,08</a:t>
            </a: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 smtClean="0">
                <a:solidFill>
                  <a:schemeClr val="bg1"/>
                </a:solidFill>
              </a:rPr>
              <a:t>PET					</a:t>
            </a:r>
            <a:r>
              <a:rPr lang="es-CL" dirty="0" smtClean="0">
                <a:solidFill>
                  <a:schemeClr val="bg1"/>
                </a:solidFill>
              </a:rPr>
              <a:t>1</a:t>
            </a:r>
            <a:r>
              <a:rPr lang="es-CL" dirty="0" smtClean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		</a:t>
            </a:r>
            <a:endParaRPr lang="es-CL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dirty="0" smtClean="0">
                <a:solidFill>
                  <a:schemeClr val="bg1"/>
                </a:solidFill>
              </a:rPr>
              <a:t>SPECT				</a:t>
            </a:r>
            <a:r>
              <a:rPr lang="es-CL" dirty="0" smtClean="0">
                <a:solidFill>
                  <a:schemeClr val="bg1"/>
                </a:solidFill>
              </a:rPr>
              <a:t>32			0,07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6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s-CL" b="1" dirty="0" smtClean="0">
                <a:solidFill>
                  <a:srgbClr val="FF0000"/>
                </a:solidFill>
              </a:rPr>
              <a:t>Recurso Material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924300" y="38481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1333500" y="38481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0" y="2209800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443038"/>
          <a:ext cx="8610600" cy="528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1981200"/>
                <a:gridCol w="1900060"/>
                <a:gridCol w="1833739"/>
              </a:tblGrid>
              <a:tr h="71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FARMACO</a:t>
                      </a:r>
                      <a:r>
                        <a:rPr lang="en-US" sz="11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ANTIEPILEPTICO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SERVICIO PUBLICO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MERCADO </a:t>
                      </a:r>
                      <a:r>
                        <a:rPr lang="es-C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PRIVADO (NO</a:t>
                      </a:r>
                      <a:r>
                        <a:rPr lang="es-CL" sz="11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pos)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NO DISPONIBLE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CARBAMACEPINA LIBERACION NORMAL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CARBAMACEPINA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CR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ACIDO VALPROICO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ACIDO VALPROICO ER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FENITOINA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FENOBARBITAL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CLOBAZAM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ETOSUXIMIDA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OXCARBACEPINA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LAMOTRIGINA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LEVETIRACETAM</a:t>
                      </a:r>
                      <a:endParaRPr lang="es-CL" sz="12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TOPIRAMATO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GABAPENTINA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PREGABALINA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LACOSAMIDA</a:t>
                      </a:r>
                      <a:endParaRPr lang="es-CL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/>
              <a:t>Fármacos </a:t>
            </a:r>
            <a:r>
              <a:rPr lang="es-CL" b="1" dirty="0" smtClean="0"/>
              <a:t>antiepilépticos disponibles</a:t>
            </a:r>
            <a:br>
              <a:rPr lang="es-CL" b="1" dirty="0" smtClean="0"/>
            </a:br>
            <a:r>
              <a:rPr lang="es-CL" b="1" dirty="0" smtClean="0"/>
              <a:t> (usar nombres de moléculas)</a:t>
            </a:r>
            <a:endParaRPr lang="en-US" b="1" dirty="0"/>
          </a:p>
        </p:txBody>
      </p:sp>
      <p:sp>
        <p:nvSpPr>
          <p:cNvPr id="7258" name="7 Rectángulo"/>
          <p:cNvSpPr>
            <a:spLocks noChangeArrowheads="1"/>
          </p:cNvSpPr>
          <p:nvPr/>
        </p:nvSpPr>
        <p:spPr bwMode="auto">
          <a:xfrm>
            <a:off x="2333625" y="6488113"/>
            <a:ext cx="447675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latin typeface="Calibri" pitchFamily="34" charset="0"/>
              </a:rPr>
              <a:t>¿Paga el estado </a:t>
            </a:r>
            <a:r>
              <a:rPr lang="es-CL" dirty="0">
                <a:solidFill>
                  <a:srgbClr val="FF0000"/>
                </a:solidFill>
                <a:latin typeface="Calibri" pitchFamily="34" charset="0"/>
              </a:rPr>
              <a:t>todo</a:t>
            </a:r>
            <a:r>
              <a:rPr lang="es-CL" dirty="0">
                <a:latin typeface="Calibri" pitchFamily="34" charset="0"/>
              </a:rPr>
              <a:t> o parte del tratamiento?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2800" dirty="0" smtClean="0"/>
              <a:t>COSTOS EN </a:t>
            </a:r>
            <a:r>
              <a:rPr lang="es-CL" sz="2800" u="sng" dirty="0" smtClean="0"/>
              <a:t>FARMACIA PRIVADA </a:t>
            </a:r>
            <a:r>
              <a:rPr lang="es-CL" sz="2800" dirty="0" smtClean="0"/>
              <a:t>DE FARMACOS ANTIEPILEPTICOS</a:t>
            </a:r>
            <a:endParaRPr lang="es-CL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1450" y="787400"/>
          <a:ext cx="8668385" cy="587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185"/>
                <a:gridCol w="1600200"/>
                <a:gridCol w="1524000"/>
                <a:gridCol w="1524000"/>
              </a:tblGrid>
              <a:tr h="76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FARMACO (presentación en mg </a:t>
                      </a:r>
                      <a:r>
                        <a:rPr lang="es-CL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por tableta) y</a:t>
                      </a:r>
                      <a:endParaRPr lang="es-C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(DOSIS DIARIA PROMEDIO SUGERIDA PARA CALCULAR COSTO MENSUAL EN DOLARES)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COSTO 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DOLARES POR TABLETA</a:t>
                      </a:r>
                      <a:endParaRPr lang="es-CL" sz="11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COSTO DE TRAMAMIENTO</a:t>
                      </a:r>
                      <a:r>
                        <a:rPr lang="es-CL" sz="11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MENSUAL (30 días)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Times New Roman"/>
                          <a:cs typeface="Times New Roman"/>
                        </a:rPr>
                        <a:t>    NO</a:t>
                      </a:r>
                      <a:r>
                        <a:rPr lang="en-US" sz="11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TENEMOS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TEGRETOL 200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(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liberación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normal)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mg.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cada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 hrs, 600 mg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56,7</a:t>
                      </a:r>
                      <a:endParaRPr lang="es-CL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GENERICA 200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(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liberación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normal)</a:t>
                      </a:r>
                      <a:endParaRPr lang="en-US" sz="11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mg.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cada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 hrs, 600 mg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800 mg 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11,34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TEGRETOL 400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CR (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liberación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retard)</a:t>
                      </a:r>
                      <a:endParaRPr lang="en-US" sz="11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 mg.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cada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12 hrs, 800 mg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GENERICA 400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(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liberación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retard)</a:t>
                      </a:r>
                      <a:endParaRPr lang="en-US" sz="11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 mg. cada12 hrs, 800 mg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VALCOTE 500 mg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(500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cada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 Hrs, 1,500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VALPROICO 500 mg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(500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mg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cada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 Hrs, 1,500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500 mg ER (Retard) (500 mg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1,26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FENITOINA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mg (300 mg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FENOBARBITAL100 mg  (100 mg </a:t>
                      </a:r>
                      <a:r>
                        <a:rPr lang="en-US" sz="11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día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4,86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CLOBAZAM 10 mg (10 mg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TRILEPTAL 600 mg (1,200 mg por </a:t>
                      </a:r>
                      <a:r>
                        <a:rPr lang="es-CL" sz="11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dia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64,86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OXCARBACEPINA 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 mg (1,200 mg por </a:t>
                      </a:r>
                      <a:r>
                        <a:rPr lang="es-CL" sz="11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dia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LAMICTAL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mg (200 mg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108,1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LAMOTRIGINA 100 mg 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(200 mg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KEPPRA 500 mg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(1000 mg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LEVETIRACETAM 500 mg (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 mg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TOPAMAX 100 mg (200 mg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TOPIRAMATO </a:t>
                      </a: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 mg (200 mg</a:t>
                      </a:r>
                      <a:r>
                        <a:rPr lang="es-CL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por día)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5 Marcador de contenido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3352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s-CL" sz="3200" dirty="0" smtClean="0"/>
              <a:t>Atención primaria en 1er y 2do niveles</a:t>
            </a:r>
            <a:r>
              <a:rPr lang="es-CL" sz="3200" dirty="0" smtClean="0"/>
              <a:t>	</a:t>
            </a:r>
            <a:endParaRPr lang="es-CL" sz="3200" dirty="0" smtClean="0"/>
          </a:p>
          <a:p>
            <a:pPr marL="514350" indent="-514350">
              <a:defRPr/>
            </a:pPr>
            <a:r>
              <a:rPr lang="es-CL" sz="3200" dirty="0" smtClean="0"/>
              <a:t>Atención en clínicas de epilepsia</a:t>
            </a:r>
          </a:p>
          <a:p>
            <a:pPr marL="514350" indent="-514350">
              <a:defRPr/>
            </a:pPr>
            <a:r>
              <a:rPr lang="es-CL" sz="3200" dirty="0" smtClean="0"/>
              <a:t>Centros de epilepsia refractaria y cirugía de epilepsia</a:t>
            </a:r>
          </a:p>
          <a:p>
            <a:pPr marL="514350" indent="-514350">
              <a:defRPr/>
            </a:pPr>
            <a:r>
              <a:rPr lang="es-CL" sz="3200" dirty="0" smtClean="0"/>
              <a:t>No plan Nacional de salud</a:t>
            </a:r>
            <a:endParaRPr lang="es-CL" sz="32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/>
              <a:t>Plan o </a:t>
            </a:r>
            <a:r>
              <a:rPr lang="es-CL" b="1" dirty="0"/>
              <a:t>programa nacional de </a:t>
            </a:r>
            <a:r>
              <a:rPr lang="es-CL" b="1" dirty="0" smtClean="0"/>
              <a:t>epilepsias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5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s-CL" dirty="0" smtClean="0"/>
              <a:t>Escuelas de Neurología y Neuropediatría</a:t>
            </a:r>
          </a:p>
          <a:p>
            <a:pPr eaLnBrk="1" hangingPunct="1"/>
            <a:r>
              <a:rPr lang="es-CL" dirty="0" smtClean="0"/>
              <a:t>Cursos de capacitación LICCE y FIRE</a:t>
            </a:r>
          </a:p>
          <a:p>
            <a:pPr eaLnBrk="1" hangingPunct="1"/>
            <a:r>
              <a:rPr lang="es-CL" dirty="0" smtClean="0"/>
              <a:t>Congreso Nacional cada dos años</a:t>
            </a:r>
          </a:p>
          <a:p>
            <a:pPr eaLnBrk="1" hangingPunct="1"/>
            <a:r>
              <a:rPr lang="es-CL" dirty="0" smtClean="0"/>
              <a:t>Simposio itinerante epilepsia ACN cada 2 años</a:t>
            </a:r>
          </a:p>
          <a:p>
            <a:pPr eaLnBrk="1" hangingPunct="1"/>
            <a:r>
              <a:rPr lang="es-CL" dirty="0" smtClean="0"/>
              <a:t>Revista  LICCE</a:t>
            </a:r>
          </a:p>
          <a:p>
            <a:pPr eaLnBrk="1" hangingPunct="1"/>
            <a:r>
              <a:rPr lang="es-CL" dirty="0" smtClean="0"/>
              <a:t>Cursos regionales</a:t>
            </a:r>
          </a:p>
          <a:p>
            <a:pPr eaLnBrk="1" hangingPunct="1"/>
            <a:r>
              <a:rPr lang="es-CL" dirty="0" smtClean="0"/>
              <a:t>Cursos a pacientes Liga</a:t>
            </a:r>
          </a:p>
          <a:p>
            <a:pPr eaLnBrk="1" hangingPunct="1"/>
            <a:r>
              <a:rPr lang="es-CL" dirty="0" smtClean="0"/>
              <a:t>Consenso epilepsia ACN</a:t>
            </a:r>
          </a:p>
          <a:p>
            <a:pPr eaLnBrk="1" hangingPunct="1"/>
            <a:r>
              <a:rPr lang="es-CL" dirty="0" smtClean="0"/>
              <a:t>Ley Antidiscriminación en epilepsia</a:t>
            </a:r>
            <a:endParaRPr lang="es-CL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/>
              <a:t>Material educativo </a:t>
            </a:r>
            <a:r>
              <a:rPr lang="es-CL" b="1" dirty="0" smtClean="0"/>
              <a:t>en Epilepsias con </a:t>
            </a:r>
            <a:r>
              <a:rPr lang="es-CL" b="1" dirty="0"/>
              <a:t>que cuente el país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contenido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419600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s-CL" dirty="0" smtClean="0">
                <a:solidFill>
                  <a:srgbClr val="FF0000"/>
                </a:solidFill>
              </a:rPr>
              <a:t>Acceso a a la población rural y de territorios nacionales</a:t>
            </a:r>
          </a:p>
          <a:p>
            <a:pPr eaLnBrk="1" hangingPunct="1">
              <a:spcAft>
                <a:spcPts val="1200"/>
              </a:spcAft>
            </a:pPr>
            <a:r>
              <a:rPr lang="es-CL" dirty="0" smtClean="0">
                <a:solidFill>
                  <a:srgbClr val="FF0000"/>
                </a:solidFill>
              </a:rPr>
              <a:t>Creencias populares</a:t>
            </a:r>
          </a:p>
          <a:p>
            <a:pPr eaLnBrk="1" hangingPunct="1">
              <a:spcAft>
                <a:spcPts val="1200"/>
              </a:spcAft>
            </a:pPr>
            <a:r>
              <a:rPr lang="es-CL" dirty="0" smtClean="0">
                <a:solidFill>
                  <a:srgbClr val="FF0000"/>
                </a:solidFill>
              </a:rPr>
              <a:t>Estigmatización en empleo, colegios, universidades</a:t>
            </a:r>
          </a:p>
          <a:p>
            <a:pPr eaLnBrk="1" hangingPunct="1">
              <a:spcAft>
                <a:spcPts val="1200"/>
              </a:spcAft>
            </a:pPr>
            <a:r>
              <a:rPr lang="es-CL" dirty="0" smtClean="0">
                <a:solidFill>
                  <a:srgbClr val="FF0000"/>
                </a:solidFill>
              </a:rPr>
              <a:t>Cobertura POS</a:t>
            </a:r>
          </a:p>
          <a:p>
            <a:pPr eaLnBrk="1" hangingPunct="1">
              <a:spcAft>
                <a:spcPts val="1200"/>
              </a:spcAft>
            </a:pPr>
            <a:r>
              <a:rPr lang="es-CL" dirty="0" smtClean="0">
                <a:solidFill>
                  <a:srgbClr val="FF0000"/>
                </a:solidFill>
              </a:rPr>
              <a:t>Mayor educación medica y paramédica en universidades en pregrado y postgrado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bg1"/>
                </a:solidFill>
              </a:rPr>
              <a:t>Problemas específicos del país, necesidades y retos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CL" sz="4000" b="1" dirty="0" smtClean="0">
                <a:solidFill>
                  <a:srgbClr val="FFFF00"/>
                </a:solidFill>
              </a:rPr>
              <a:t>CIRUGIA DE LA EPILEPSIA </a:t>
            </a:r>
            <a:r>
              <a:rPr lang="es-CL" sz="4000" b="1" dirty="0" smtClean="0">
                <a:solidFill>
                  <a:srgbClr val="FFFF00"/>
                </a:solidFill>
              </a:rPr>
              <a:t>EN COLOMBIA</a:t>
            </a:r>
            <a:endParaRPr lang="es-ES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L" sz="3200" dirty="0">
                <a:solidFill>
                  <a:srgbClr val="FFCC00"/>
                </a:solidFill>
              </a:rPr>
              <a:t> Número de centros que realizan cirugía de la Epilepsia: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rgbClr val="CCFFFF"/>
                </a:solidFill>
              </a:rPr>
              <a:t>Nueve</a:t>
            </a:r>
            <a:r>
              <a:rPr lang="es-CL" sz="3200" dirty="0" smtClean="0">
                <a:solidFill>
                  <a:srgbClr val="CCFFFF"/>
                </a:solidFill>
              </a:rPr>
              <a:t> </a:t>
            </a:r>
            <a:r>
              <a:rPr lang="es-CL" sz="3200" dirty="0">
                <a:solidFill>
                  <a:srgbClr val="CCFFFF"/>
                </a:solidFill>
              </a:rPr>
              <a:t>centros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L" sz="3200" dirty="0">
                <a:solidFill>
                  <a:srgbClr val="FFCC00"/>
                </a:solidFill>
              </a:rPr>
              <a:t>Cantidad total de cirugías realizadas por año en país: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s-CL" sz="3200" dirty="0" smtClean="0"/>
              <a:t>110 </a:t>
            </a:r>
            <a:r>
              <a:rPr lang="es-CL" sz="3200" dirty="0"/>
              <a:t>cirugías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CL" sz="3200" dirty="0">
                <a:solidFill>
                  <a:srgbClr val="FFCC00"/>
                </a:solidFill>
              </a:rPr>
              <a:t>Número promedio de cirugías por centro: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s-CL" sz="3200" dirty="0"/>
              <a:t>14 cirugías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4000" b="1" dirty="0" smtClean="0">
                <a:solidFill>
                  <a:srgbClr val="FFFF00"/>
                </a:solidFill>
              </a:rPr>
              <a:t>CIRUGIA DE LA EPILEPSIA EN COLOMBIA</a:t>
            </a:r>
            <a:endParaRPr lang="es-ES" sz="4000" b="1" dirty="0" smtClean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>
                <a:solidFill>
                  <a:srgbClr val="FFCC00"/>
                </a:solidFill>
              </a:rPr>
              <a:t>Número total de cirugías </a:t>
            </a:r>
            <a:r>
              <a:rPr lang="es-CL" sz="3200" u="sng" dirty="0">
                <a:solidFill>
                  <a:srgbClr val="FFCC00"/>
                </a:solidFill>
              </a:rPr>
              <a:t>realizadas</a:t>
            </a:r>
            <a:r>
              <a:rPr lang="es-CL" sz="3200" dirty="0">
                <a:solidFill>
                  <a:srgbClr val="FFCC00"/>
                </a:solidFill>
              </a:rPr>
              <a:t> por año/país: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 dirty="0">
                <a:solidFill>
                  <a:srgbClr val="FFCC00"/>
                </a:solidFill>
              </a:rPr>
              <a:t>	1) Niños: </a:t>
            </a:r>
            <a:r>
              <a:rPr lang="es-CL" sz="3200" dirty="0" smtClean="0">
                <a:solidFill>
                  <a:srgbClr val="FFCC00"/>
                </a:solidFill>
              </a:rPr>
              <a:t>33</a:t>
            </a:r>
            <a:endParaRPr lang="es-CL" sz="3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 dirty="0">
                <a:solidFill>
                  <a:srgbClr val="FFCC00"/>
                </a:solidFill>
              </a:rPr>
              <a:t>	2) Adultos: </a:t>
            </a:r>
            <a:r>
              <a:rPr lang="es-CL" sz="3200" dirty="0" smtClean="0">
                <a:solidFill>
                  <a:srgbClr val="FFCC00"/>
                </a:solidFill>
              </a:rPr>
              <a:t>73</a:t>
            </a:r>
            <a:endParaRPr lang="es-CL" sz="3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CL" sz="3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>
                <a:solidFill>
                  <a:srgbClr val="FFCC00"/>
                </a:solidFill>
              </a:rPr>
              <a:t>Número de cirugías </a:t>
            </a:r>
            <a:r>
              <a:rPr lang="es-CL" sz="3200" u="sng" dirty="0">
                <a:solidFill>
                  <a:srgbClr val="FFCC00"/>
                </a:solidFill>
              </a:rPr>
              <a:t>pendientes</a:t>
            </a:r>
            <a:r>
              <a:rPr lang="es-CL" sz="3200" dirty="0">
                <a:solidFill>
                  <a:srgbClr val="FFCC00"/>
                </a:solidFill>
              </a:rPr>
              <a:t> por año: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 dirty="0">
                <a:solidFill>
                  <a:srgbClr val="FFCC00"/>
                </a:solidFill>
              </a:rPr>
              <a:t>	1) Niños: 2.878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 dirty="0">
                <a:solidFill>
                  <a:srgbClr val="FFCC00"/>
                </a:solidFill>
              </a:rPr>
              <a:t>	2) Adultos: 6.815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867636" cy="33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4000" b="1" dirty="0" smtClean="0">
                <a:solidFill>
                  <a:srgbClr val="FFFF00"/>
                </a:solidFill>
              </a:rPr>
              <a:t>CIRUGIA DE LA EPILEPSIA EN COLOMBIA</a:t>
            </a:r>
            <a:endParaRPr lang="es-ES" sz="4000" b="1" dirty="0" smtClean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b="1" u="sng">
                <a:solidFill>
                  <a:srgbClr val="FFCC00"/>
                </a:solidFill>
              </a:rPr>
              <a:t>RECURSOS HUMANOS:</a:t>
            </a:r>
            <a:endParaRPr lang="es-CL" sz="320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>
                <a:solidFill>
                  <a:srgbClr val="FFCC00"/>
                </a:solidFill>
              </a:rPr>
              <a:t>- Neurofisiólogos/Neurólogos: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>
                <a:solidFill>
                  <a:srgbClr val="FFCC00"/>
                </a:solidFill>
              </a:rPr>
              <a:t>- Neurocirujanos: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>
                <a:solidFill>
                  <a:srgbClr val="FFCC00"/>
                </a:solidFill>
              </a:rPr>
              <a:t>- Neurorradiólogo: 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CL" sz="3200">
                <a:solidFill>
                  <a:srgbClr val="FFCC00"/>
                </a:solidFill>
              </a:rPr>
              <a:t>- Neuropsicólogo: 4</a:t>
            </a:r>
          </a:p>
          <a:p>
            <a:pPr marL="342900" indent="-342900">
              <a:spcBef>
                <a:spcPct val="20000"/>
              </a:spcBef>
            </a:pPr>
            <a:endParaRPr lang="es-CL" sz="3200" b="1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s-CL" sz="3200" b="1">
                <a:solidFill>
                  <a:srgbClr val="FFCC00"/>
                </a:solidFill>
              </a:rPr>
              <a:t>-	</a:t>
            </a:r>
            <a:r>
              <a:rPr lang="es-CL" sz="3200" b="1" u="sng">
                <a:solidFill>
                  <a:srgbClr val="FFCC00"/>
                </a:solidFill>
              </a:rPr>
              <a:t>Costo</a:t>
            </a:r>
            <a:r>
              <a:rPr lang="es-CL" sz="3200">
                <a:solidFill>
                  <a:srgbClr val="FFCC00"/>
                </a:solidFill>
              </a:rPr>
              <a:t>: diagnóstico no invasivo + cirugía en lobectomía temporal: US 12.500</a:t>
            </a:r>
            <a:endParaRPr lang="es-ES" sz="32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dirty="0" smtClean="0"/>
              <a:t>¿Cuál es </a:t>
            </a:r>
            <a:r>
              <a:rPr lang="es-CL" sz="3200" u="sng" dirty="0" smtClean="0"/>
              <a:t>mi elección</a:t>
            </a:r>
            <a:r>
              <a:rPr lang="es-CL" sz="3200" dirty="0" smtClean="0"/>
              <a:t> de </a:t>
            </a:r>
            <a:r>
              <a:rPr lang="es-CL" sz="3200" dirty="0" err="1" smtClean="0"/>
              <a:t>FAEs</a:t>
            </a:r>
            <a:r>
              <a:rPr lang="es-CL" sz="3200" dirty="0" smtClean="0"/>
              <a:t> en 1°, 2° y 3° línea para </a:t>
            </a:r>
            <a:r>
              <a:rPr lang="es-CL" sz="3200" u="sng" dirty="0" smtClean="0"/>
              <a:t>CRISIS FOCALES </a:t>
            </a:r>
            <a:r>
              <a:rPr lang="es-CL" sz="3200" dirty="0" smtClean="0"/>
              <a:t>en adultos?</a:t>
            </a:r>
            <a:br>
              <a:rPr lang="es-CL" sz="3200" dirty="0" smtClean="0"/>
            </a:br>
            <a:r>
              <a:rPr lang="es-CL" sz="2700" dirty="0" smtClean="0"/>
              <a:t>(Puede marcar más de una opción en cada línea de tratamiento)</a:t>
            </a:r>
            <a:endParaRPr lang="es-CL" sz="27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508125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371600"/>
                <a:gridCol w="1371600"/>
                <a:gridCol w="1159228"/>
                <a:gridCol w="135537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RECOMENDACION / OPINION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PRIMERA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SEGUNDA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TERCERA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COMENTARIOS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LIBERACION NORMAL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LIBERACIÓN PROLONGADA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ER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FENITOINA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FENOBARBITAL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CLOBAZAM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OXCARBACEPINA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LAMOTRIGINA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LEVETIRACETAM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TOPIRAMATO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PREGABALINA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200" dirty="0" smtClean="0"/>
              <a:t>¿Cuál es </a:t>
            </a:r>
            <a:r>
              <a:rPr lang="es-CL" sz="3200" u="sng" dirty="0" smtClean="0"/>
              <a:t>mi elección</a:t>
            </a:r>
            <a:r>
              <a:rPr lang="es-CL" sz="3200" dirty="0" smtClean="0"/>
              <a:t> de </a:t>
            </a:r>
            <a:r>
              <a:rPr lang="es-CL" sz="3200" dirty="0" err="1" smtClean="0"/>
              <a:t>FAEs</a:t>
            </a:r>
            <a:r>
              <a:rPr lang="es-CL" sz="3200" dirty="0" smtClean="0"/>
              <a:t> en 1°, 2° y 3° línea para </a:t>
            </a:r>
            <a:r>
              <a:rPr lang="es-CL" sz="3200" u="sng" dirty="0" smtClean="0"/>
              <a:t>CRISIS PRIMARIAMENTE GENERALIZADA </a:t>
            </a:r>
            <a:r>
              <a:rPr lang="es-CL" sz="3200" dirty="0" smtClean="0"/>
              <a:t>en adultos?</a:t>
            </a:r>
            <a:br>
              <a:rPr lang="es-CL" sz="3200" dirty="0" smtClean="0"/>
            </a:br>
            <a:r>
              <a:rPr lang="es-CL" sz="2700" dirty="0" smtClean="0"/>
              <a:t>(Puede marcar más de una opción en cada línea de tratamiento)</a:t>
            </a:r>
            <a:endParaRPr lang="es-CL" sz="27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508125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371600"/>
                <a:gridCol w="1371600"/>
                <a:gridCol w="1159228"/>
                <a:gridCol w="135537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RECOMENDACION / OPINION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PRIMERA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SEGUNDA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TERCERA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LÍNEA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COMENTARIOS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LIBERACION NORMAL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CARBAMACEPINA LIBERACIÓN PROLONGADA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ACIDO VALPROICO</a:t>
                      </a:r>
                      <a:r>
                        <a:rPr lang="en-US" sz="11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ER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FENITOINA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FENOBARBITAL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CLOBAZAM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OXCARBACEPINA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LAMOTRIGINA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LEVETIRACETAM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TOPIRAMATO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CL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PREGABALINA</a:t>
                      </a:r>
                      <a:endParaRPr lang="es-C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2000264"/>
                <a:gridCol w="1928826"/>
                <a:gridCol w="197166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RECOMENDACION / OPINION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b="1" dirty="0">
                          <a:latin typeface="Arial"/>
                          <a:ea typeface="Times New Roman"/>
                          <a:cs typeface="Times New Roman"/>
                        </a:rPr>
                        <a:t>NIVELES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PLASMATICOS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b="1">
                          <a:latin typeface="Arial"/>
                          <a:ea typeface="Times New Roman"/>
                          <a:cs typeface="Times New Roman"/>
                        </a:rPr>
                        <a:t>EEG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RESPUESTA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CLINICA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CARBAMAZEPINA LIBERACION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NORMAL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CARBAMAZEPINA LIBERACIÓN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PROLONGADA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ACIDO VALPROICO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FENITOINA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FENOBARBITAL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OXCARBAZEPINA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LAMOTRIGINA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LEVETIRACETAM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TOPIRAMATO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PREGABALINA</a:t>
                      </a:r>
                      <a:endParaRPr lang="es-CL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C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sz="3200" dirty="0" smtClean="0"/>
              <a:t>¿Como Ud. </a:t>
            </a:r>
            <a:r>
              <a:rPr lang="es-CL" sz="3200" b="1" dirty="0" smtClean="0"/>
              <a:t>monitoriza</a:t>
            </a:r>
            <a:r>
              <a:rPr lang="es-CL" sz="3200" dirty="0" smtClean="0"/>
              <a:t> </a:t>
            </a:r>
            <a:r>
              <a:rPr lang="es-CL" sz="3200" b="1" dirty="0" smtClean="0"/>
              <a:t>el tratamiento</a:t>
            </a:r>
            <a:r>
              <a:rPr lang="es-CL" sz="3200" dirty="0" smtClean="0"/>
              <a:t> con </a:t>
            </a:r>
            <a:r>
              <a:rPr lang="es-CL" sz="3200" dirty="0" err="1" smtClean="0"/>
              <a:t>FAEs</a:t>
            </a:r>
            <a:r>
              <a:rPr lang="es-CL" sz="3200" dirty="0" smtClean="0"/>
              <a:t> en Adultos: niveles, EEG, respuesta clínica?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5150"/>
            <a:ext cx="2571768" cy="58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"/>
            <a:ext cx="2971800" cy="61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88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O" sz="4800" dirty="0" smtClean="0"/>
              <a:t>Epilepsia</a:t>
            </a:r>
            <a:endParaRPr lang="es-ES" sz="4800" dirty="0" smtClean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1455738"/>
            <a:ext cx="8015288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s-ES" sz="3600" b="1" dirty="0" smtClean="0"/>
              <a:t>En Colombia: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s-ES" b="1" dirty="0" smtClean="0"/>
              <a:t>Prevalencia para Epilepsia Activa: 10.1/1000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s-ES" b="1" dirty="0" smtClean="0"/>
              <a:t>Prevalencia de  Epilepsia en general: 11.3/1000 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s-ES" b="1" smtClean="0"/>
              <a:t>Por  regiones: La occidental: 23/1000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s-ES" b="1" dirty="0" smtClean="0"/>
              <a:t>Epilepsia focal sintomática y probablemente sintomática: 80%                                                                  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563688" y="5884863"/>
            <a:ext cx="7239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es-ES">
                <a:solidFill>
                  <a:schemeClr val="folHlink"/>
                </a:solidFill>
              </a:rPr>
              <a:t>Epilepsy in Colombia: Epidemiologic profile and classification of epilepptic seizures and syndromes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es-ES">
                <a:solidFill>
                  <a:schemeClr val="folHlink"/>
                </a:solidFill>
              </a:rPr>
              <a:t>A. Velez y J. Eslava Cobos, Epilepsia, 47(1):193-201, 2006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806450"/>
            <a:ext cx="2944813" cy="0"/>
          </a:xfrm>
          <a:prstGeom prst="line">
            <a:avLst/>
          </a:prstGeom>
          <a:noFill/>
          <a:ln w="28575">
            <a:solidFill>
              <a:srgbClr val="6DBDC3"/>
            </a:solidFill>
            <a:round/>
            <a:headEnd/>
            <a:tailEnd/>
          </a:ln>
          <a:effectLst>
            <a:prstShdw prst="shdw17" dist="17961" dir="2700000">
              <a:srgbClr val="417175"/>
            </a:prstShdw>
          </a:effectLst>
        </p:spPr>
        <p:txBody>
          <a:bodyPr/>
          <a:lstStyle/>
          <a:p>
            <a:endParaRPr lang="es-CO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199188" y="806450"/>
            <a:ext cx="2944812" cy="0"/>
          </a:xfrm>
          <a:prstGeom prst="line">
            <a:avLst/>
          </a:prstGeom>
          <a:noFill/>
          <a:ln w="28575">
            <a:solidFill>
              <a:srgbClr val="6DBDC3"/>
            </a:solidFill>
            <a:round/>
            <a:headEnd/>
            <a:tailEnd/>
          </a:ln>
          <a:effectLst>
            <a:prstShdw prst="shdw17" dist="17961" dir="2700000">
              <a:srgbClr val="417175"/>
            </a:prstShdw>
          </a:effectLst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Epidemiología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COLOMBIA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Población: aproximada de 42.888.592, población conciliada al 30 de junio de 2.005 </a:t>
            </a: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DANE</a:t>
            </a:r>
            <a:endParaRPr lang="es-CL" sz="3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Prevalencia Epilepsia: 11.3 por mil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J. Eslava-Cobos y Vélez A. Epilepsia enero/06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L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Número estimado de fármaco resistencia (20% del total de la población con Epilepsia): 96.928 pacientes</a:t>
            </a:r>
            <a:endParaRPr lang="es-ES" sz="3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J. Carrizosa, Puerto Berrio 1.999, Epilepsia en Latinoamerica 2.000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Estigma y Epilepsia</a:t>
            </a:r>
            <a:br>
              <a:rPr lang="es-MX" sz="4000" dirty="0"/>
            </a:br>
            <a:r>
              <a:rPr lang="es-MX" sz="4000" dirty="0"/>
              <a:t>Colombia</a:t>
            </a:r>
            <a:endParaRPr lang="es-E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Calidad de vida en 37 pacientes:</a:t>
            </a:r>
          </a:p>
          <a:p>
            <a:pPr lvl="1"/>
            <a:r>
              <a:rPr lang="es-MX"/>
              <a:t>16 niños, 21 adultos</a:t>
            </a:r>
          </a:p>
          <a:p>
            <a:pPr lvl="1"/>
            <a:r>
              <a:rPr lang="es-MX"/>
              <a:t>No actividades sociales : 43.2%</a:t>
            </a:r>
          </a:p>
          <a:p>
            <a:pPr lvl="1"/>
            <a:r>
              <a:rPr lang="es-MX"/>
              <a:t>Difícil acceso: 43%</a:t>
            </a:r>
          </a:p>
          <a:p>
            <a:pPr lvl="1"/>
            <a:r>
              <a:rPr lang="es-MX"/>
              <a:t>Calidad de vida : regular o mala 83.7%</a:t>
            </a:r>
          </a:p>
          <a:p>
            <a:pPr lvl="1"/>
            <a:r>
              <a:rPr lang="es-MX"/>
              <a:t>Efectos colaterales MAC: 59%</a:t>
            </a:r>
          </a:p>
          <a:p>
            <a:pPr lvl="1"/>
            <a:r>
              <a:rPr lang="es-MX"/>
              <a:t>Trabajo: no 91.8%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Estigma y Epilepsia</a:t>
            </a:r>
            <a:br>
              <a:rPr lang="es-MX" sz="4000" dirty="0"/>
            </a:br>
            <a:r>
              <a:rPr lang="es-MX" sz="4000" dirty="0"/>
              <a:t>Colombia</a:t>
            </a:r>
            <a:endParaRPr lang="es-E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Medidas:</a:t>
            </a:r>
          </a:p>
          <a:p>
            <a:pPr lvl="1"/>
            <a:r>
              <a:rPr lang="es-MX"/>
              <a:t>Personal Medico y paramédico:</a:t>
            </a:r>
          </a:p>
          <a:p>
            <a:pPr lvl="2"/>
            <a:r>
              <a:rPr lang="es-MX"/>
              <a:t>Enseñanza pregrado</a:t>
            </a:r>
          </a:p>
          <a:p>
            <a:pPr lvl="2"/>
            <a:r>
              <a:rPr lang="es-MX"/>
              <a:t>Enseñanza postgrado</a:t>
            </a:r>
          </a:p>
          <a:p>
            <a:pPr lvl="2"/>
            <a:r>
              <a:rPr lang="es-MX"/>
              <a:t>Congreso, cursos y simposios a los médicos generales, especialistas en Neurología y Neuropediatría y a otras especialidades</a:t>
            </a:r>
          </a:p>
          <a:p>
            <a:pPr lvl="2"/>
            <a:r>
              <a:rPr lang="es-MX"/>
              <a:t>Consenso Nacional de Epilepsia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Estigma y Epilepsia</a:t>
            </a:r>
            <a:br>
              <a:rPr lang="es-MX" dirty="0" smtClean="0"/>
            </a:br>
            <a:r>
              <a:rPr lang="es-MX" dirty="0" smtClean="0"/>
              <a:t>Colombia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r>
              <a:rPr lang="es-CO" dirty="0" smtClean="0"/>
              <a:t>Medidas:</a:t>
            </a:r>
          </a:p>
          <a:p>
            <a:pPr lvl="1"/>
            <a:r>
              <a:rPr lang="es-CO" dirty="0" smtClean="0"/>
              <a:t>Estudios de calidad de vida</a:t>
            </a:r>
          </a:p>
          <a:p>
            <a:pPr lvl="2"/>
            <a:r>
              <a:rPr lang="es-CO" dirty="0" smtClean="0"/>
              <a:t>Validación </a:t>
            </a:r>
            <a:r>
              <a:rPr lang="es-CO" dirty="0" smtClean="0"/>
              <a:t>encuesta QOL 31 de la ILAE</a:t>
            </a:r>
          </a:p>
          <a:p>
            <a:pPr lvl="1"/>
            <a:r>
              <a:rPr lang="es-CO" dirty="0" smtClean="0"/>
              <a:t>Proyecto de Ley antidiscriminación del paciente con epilepsia</a:t>
            </a:r>
          </a:p>
          <a:p>
            <a:pPr lvl="2" algn="r"/>
            <a:r>
              <a:rPr lang="es-CO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file"/>
              </a:rPr>
              <a:t>..\ILAE\</a:t>
            </a:r>
            <a:r>
              <a:rPr lang="es-CO" sz="1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file"/>
              </a:rPr>
              <a:t>PROYECTODELEYEPILEPSIABANCADAMIRAporpresentar</a:t>
            </a:r>
            <a:r>
              <a:rPr lang="es-CO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file"/>
              </a:rPr>
              <a:t>[1][2].</a:t>
            </a:r>
            <a:r>
              <a:rPr lang="es-CO" sz="1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file"/>
              </a:rPr>
              <a:t>doc</a:t>
            </a:r>
            <a:endParaRPr lang="es-CO" sz="1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niel\Pictures\OLYMPUS Master 2\2007\06\25\P625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739118" cy="580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572</TotalTime>
  <Words>1005</Words>
  <Application>Microsoft Office PowerPoint</Application>
  <PresentationFormat>Presentación en pantalla (4:3)</PresentationFormat>
  <Paragraphs>345</Paragraphs>
  <Slides>23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Papel</vt:lpstr>
      <vt:lpstr>LIGA COLOMBIANA CONTRA LA EPILEPSIA</vt:lpstr>
      <vt:lpstr>Diapositiva 2</vt:lpstr>
      <vt:lpstr>Diapositiva 3</vt:lpstr>
      <vt:lpstr>Epilepsia</vt:lpstr>
      <vt:lpstr>Epidemiología</vt:lpstr>
      <vt:lpstr>Estigma y Epilepsia Colombia</vt:lpstr>
      <vt:lpstr>Estigma y Epilepsia Colombia</vt:lpstr>
      <vt:lpstr>Estigma y Epilepsia Colombia</vt:lpstr>
      <vt:lpstr>Diapositiva 9</vt:lpstr>
      <vt:lpstr>Distribución de la medicina en el país</vt:lpstr>
      <vt:lpstr>Recurso Humano</vt:lpstr>
      <vt:lpstr>Recurso Material</vt:lpstr>
      <vt:lpstr>Fármacos antiepilépticos disponibles  (usar nombres de moléculas)</vt:lpstr>
      <vt:lpstr>COSTOS EN FARMACIA PRIVADA DE FARMACOS ANTIEPILEPTICOS</vt:lpstr>
      <vt:lpstr>Plan o programa nacional de epilepsias</vt:lpstr>
      <vt:lpstr>Material educativo en Epilepsias con que cuente el país</vt:lpstr>
      <vt:lpstr>Problemas específicos del país, necesidades y retos</vt:lpstr>
      <vt:lpstr>CIRUGIA DE LA EPILEPSIA EN COLOMBIA</vt:lpstr>
      <vt:lpstr>CIRUGIA DE LA EPILEPSIA EN COLOMBIA</vt:lpstr>
      <vt:lpstr>CIRUGIA DE LA EPILEPSIA EN COLOMBIA</vt:lpstr>
      <vt:lpstr>¿Cuál es mi elección de FAEs en 1°, 2° y 3° línea para CRISIS FOCALES en adultos? (Puede marcar más de una opción en cada línea de tratamiento)</vt:lpstr>
      <vt:lpstr>¿Cuál es mi elección de FAEs en 1°, 2° y 3° línea para CRISIS PRIMARIAMENTE GENERALIZADA en adultos? (Puede marcar más de una opción en cada línea de tratamiento)</vt:lpstr>
      <vt:lpstr>¿Como Ud. monitoriza el tratamiento con FAEs en Adultos: niveles, EEG, respuesta clínica?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oficial del Capítulo local del país  Directiva:</dc:title>
  <dc:creator>Manuel</dc:creator>
  <cp:lastModifiedBy>DANIEL NARIÑO</cp:lastModifiedBy>
  <cp:revision>60</cp:revision>
  <dcterms:created xsi:type="dcterms:W3CDTF">2010-04-15T01:39:19Z</dcterms:created>
  <dcterms:modified xsi:type="dcterms:W3CDTF">2010-07-28T04:49:29Z</dcterms:modified>
</cp:coreProperties>
</file>