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53" r:id="rId3"/>
    <p:sldId id="354" r:id="rId4"/>
    <p:sldId id="268" r:id="rId5"/>
    <p:sldId id="269"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20" autoAdjust="0"/>
    <p:restoredTop sz="94689" autoAdjust="0"/>
  </p:normalViewPr>
  <p:slideViewPr>
    <p:cSldViewPr>
      <p:cViewPr varScale="1">
        <p:scale>
          <a:sx n="78" d="100"/>
          <a:sy n="78" d="100"/>
        </p:scale>
        <p:origin x="426" y="84"/>
      </p:cViewPr>
      <p:guideLst>
        <p:guide orient="horz" pos="2160"/>
        <p:guide pos="2880"/>
      </p:guideLst>
    </p:cSldViewPr>
  </p:slideViewPr>
  <p:notesTextViewPr>
    <p:cViewPr>
      <p:scale>
        <a:sx n="1" d="1"/>
        <a:sy n="1" d="1"/>
      </p:scale>
      <p:origin x="0" y="0"/>
    </p:cViewPr>
  </p:notesTextViewPr>
  <p:sorterViewPr>
    <p:cViewPr>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Times New Roman" panose="02020603050405020304" pitchFamily="18"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Times New Roman" panose="02020603050405020304" pitchFamily="18" charset="0"/>
                <a:cs typeface="+mn-cs"/>
              </a:defRPr>
            </a:lvl1pPr>
          </a:lstStyle>
          <a:p>
            <a:pPr>
              <a:defRPr/>
            </a:pPr>
            <a:fld id="{F500629A-9F2D-46AD-95F2-3F01BC7988B2}" type="datetimeFigureOut">
              <a:rPr lang="en-US"/>
              <a:pPr>
                <a:defRPr/>
              </a:pPr>
              <a:t>4/10/2017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Times New Roman" panose="02020603050405020304"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cs typeface="Times New Roman" panose="02020603050405020304" pitchFamily="18" charset="0"/>
              </a:defRPr>
            </a:lvl1pPr>
          </a:lstStyle>
          <a:p>
            <a:fld id="{3BCCA271-CC23-455F-8071-898A02A40F45}" type="slidenum">
              <a:rPr lang="en-US" altLang="en-US" smtClean="0"/>
              <a:pPr/>
              <a:t>‹#›</a:t>
            </a:fld>
            <a:endParaRPr lang="en-US" altLang="en-US" dirty="0"/>
          </a:p>
        </p:txBody>
      </p:sp>
    </p:spTree>
    <p:extLst>
      <p:ext uri="{BB962C8B-B14F-4D97-AF65-F5344CB8AC3E}">
        <p14:creationId xmlns:p14="http://schemas.microsoft.com/office/powerpoint/2010/main" val="2032429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E131AD-7579-491E-A445-5CDF3A500F25}" type="slidenum">
              <a:rPr lang="en-US" altLang="en-US">
                <a:latin typeface="Times New Roman" panose="02020603050405020304" pitchFamily="18" charset="0"/>
                <a:cs typeface="Times New Roman" panose="02020603050405020304" pitchFamily="18" charset="0"/>
              </a:rPr>
              <a:pPr eaLnBrk="1" hangingPunct="1"/>
              <a:t>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39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73B957-4BEB-4D06-91BA-758F24340F54}" type="slidenum">
              <a:rPr lang="en-US" altLang="en-US">
                <a:latin typeface="Times New Roman" panose="02020603050405020304" pitchFamily="18" charset="0"/>
                <a:cs typeface="Times New Roman" panose="02020603050405020304" pitchFamily="18" charset="0"/>
              </a:rPr>
              <a:pPr eaLnBrk="1" hangingPunct="1"/>
              <a:t>4</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26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8064F4-2E38-4461-BFBA-24DD41135E21}" type="slidenum">
              <a:rPr lang="en-US" altLang="en-US">
                <a:latin typeface="Times New Roman" panose="02020603050405020304" pitchFamily="18" charset="0"/>
                <a:cs typeface="Times New Roman" panose="02020603050405020304" pitchFamily="18" charset="0"/>
              </a:rPr>
              <a:pPr eaLnBrk="1" hangingPunct="1"/>
              <a:t>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39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74DD02-71B1-4AD5-8E62-7E843E19930E}" type="datetimeFigureOut">
              <a:rPr lang="en-US"/>
              <a:pPr>
                <a:defRPr/>
              </a:pPr>
              <a:t>4/10/2017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D18E69-58FD-411A-9761-8C70DC30896E}" type="slidenum">
              <a:rPr lang="en-US" altLang="en-US"/>
              <a:pPr/>
              <a:t>‹#›</a:t>
            </a:fld>
            <a:endParaRPr lang="en-US" altLang="en-US"/>
          </a:p>
        </p:txBody>
      </p:sp>
    </p:spTree>
    <p:extLst>
      <p:ext uri="{BB962C8B-B14F-4D97-AF65-F5344CB8AC3E}">
        <p14:creationId xmlns:p14="http://schemas.microsoft.com/office/powerpoint/2010/main" val="353159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7155AB-CA96-4CAA-A0E2-381F49E4368D}" type="datetimeFigureOut">
              <a:rPr lang="en-US"/>
              <a:pPr>
                <a:defRPr/>
              </a:pPr>
              <a:t>4/10/2017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232AD6-2E40-4D3E-AB3D-02BB63775BE2}" type="slidenum">
              <a:rPr lang="en-US" altLang="en-US"/>
              <a:pPr/>
              <a:t>‹#›</a:t>
            </a:fld>
            <a:endParaRPr lang="en-US" altLang="en-US"/>
          </a:p>
        </p:txBody>
      </p:sp>
    </p:spTree>
    <p:extLst>
      <p:ext uri="{BB962C8B-B14F-4D97-AF65-F5344CB8AC3E}">
        <p14:creationId xmlns:p14="http://schemas.microsoft.com/office/powerpoint/2010/main" val="283958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9C9F5C-3F88-4C75-A459-9612596E21CE}" type="datetimeFigureOut">
              <a:rPr lang="en-US"/>
              <a:pPr>
                <a:defRPr/>
              </a:pPr>
              <a:t>4/10/2017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9D64F5-C25B-49A2-9045-7E425AC4AC4F}" type="slidenum">
              <a:rPr lang="en-US" altLang="en-US"/>
              <a:pPr/>
              <a:t>‹#›</a:t>
            </a:fld>
            <a:endParaRPr lang="en-US" altLang="en-US"/>
          </a:p>
        </p:txBody>
      </p:sp>
    </p:spTree>
    <p:extLst>
      <p:ext uri="{BB962C8B-B14F-4D97-AF65-F5344CB8AC3E}">
        <p14:creationId xmlns:p14="http://schemas.microsoft.com/office/powerpoint/2010/main" val="111394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22350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93590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53110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13418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63694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746881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60121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78027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1273D3-EC13-4D6B-81B5-F6E7624999AD}" type="datetimeFigureOut">
              <a:rPr lang="en-US"/>
              <a:pPr>
                <a:defRPr/>
              </a:pPr>
              <a:t>4/10/2017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0A42D0-8547-4A29-BFBE-728EA69EB68C}" type="slidenum">
              <a:rPr lang="en-US" altLang="en-US"/>
              <a:pPr/>
              <a:t>‹#›</a:t>
            </a:fld>
            <a:endParaRPr lang="en-US" altLang="en-US"/>
          </a:p>
        </p:txBody>
      </p:sp>
    </p:spTree>
    <p:extLst>
      <p:ext uri="{BB962C8B-B14F-4D97-AF65-F5344CB8AC3E}">
        <p14:creationId xmlns:p14="http://schemas.microsoft.com/office/powerpoint/2010/main" val="1202114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672032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14858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546640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255874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17105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25030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997938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281833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19959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7078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C324881-2DD0-4674-BD8C-8C8FF7A82A9F}" type="datetimeFigureOut">
              <a:rPr lang="en-US"/>
              <a:pPr>
                <a:defRPr/>
              </a:pPr>
              <a:t>4/10/2017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1E422C-1971-4777-8DB0-177B9E1E6896}" type="slidenum">
              <a:rPr lang="en-US" altLang="en-US"/>
              <a:pPr/>
              <a:t>‹#›</a:t>
            </a:fld>
            <a:endParaRPr lang="en-US" altLang="en-US"/>
          </a:p>
        </p:txBody>
      </p:sp>
    </p:spTree>
    <p:extLst>
      <p:ext uri="{BB962C8B-B14F-4D97-AF65-F5344CB8AC3E}">
        <p14:creationId xmlns:p14="http://schemas.microsoft.com/office/powerpoint/2010/main" val="592674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987389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239758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851294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337466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165400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11806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317853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605466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257907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39627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4FE396-1021-422F-8298-719E3EE46CBD}" type="datetimeFigureOut">
              <a:rPr lang="en-US"/>
              <a:pPr>
                <a:defRPr/>
              </a:pPr>
              <a:t>4/10/2017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FAECDF-026C-44D8-9C73-C3F7ED05E121}" type="slidenum">
              <a:rPr lang="en-US" altLang="en-US"/>
              <a:pPr/>
              <a:t>‹#›</a:t>
            </a:fld>
            <a:endParaRPr lang="en-US" altLang="en-US"/>
          </a:p>
        </p:txBody>
      </p:sp>
    </p:spTree>
    <p:extLst>
      <p:ext uri="{BB962C8B-B14F-4D97-AF65-F5344CB8AC3E}">
        <p14:creationId xmlns:p14="http://schemas.microsoft.com/office/powerpoint/2010/main" val="256523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92267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85020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210310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777071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551182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318820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23028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216045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164554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11351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B1BCCB-2D07-462C-917D-E199A9550355}" type="datetimeFigureOut">
              <a:rPr lang="en-US"/>
              <a:pPr>
                <a:defRPr/>
              </a:pPr>
              <a:t>4/10/2017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2663A12-5A04-40D5-B97C-1F35302DF6C0}" type="slidenum">
              <a:rPr lang="en-US" altLang="en-US"/>
              <a:pPr/>
              <a:t>‹#›</a:t>
            </a:fld>
            <a:endParaRPr lang="en-US" altLang="en-US"/>
          </a:p>
        </p:txBody>
      </p:sp>
    </p:spTree>
    <p:extLst>
      <p:ext uri="{BB962C8B-B14F-4D97-AF65-F5344CB8AC3E}">
        <p14:creationId xmlns:p14="http://schemas.microsoft.com/office/powerpoint/2010/main" val="1557690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93234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080792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943619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492708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972996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002886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28969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840864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081182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99762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211F28-3126-4671-B4C6-3C8F8EDF5C74}" type="datetimeFigureOut">
              <a:rPr lang="en-US"/>
              <a:pPr>
                <a:defRPr/>
              </a:pPr>
              <a:t>4/10/2017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FF3261D-82A7-4388-8E79-9F4E2B200E8E}" type="slidenum">
              <a:rPr lang="en-US" altLang="en-US"/>
              <a:pPr/>
              <a:t>‹#›</a:t>
            </a:fld>
            <a:endParaRPr lang="en-US" altLang="en-US"/>
          </a:p>
        </p:txBody>
      </p:sp>
    </p:spTree>
    <p:extLst>
      <p:ext uri="{BB962C8B-B14F-4D97-AF65-F5344CB8AC3E}">
        <p14:creationId xmlns:p14="http://schemas.microsoft.com/office/powerpoint/2010/main" val="3674247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30655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568744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90015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66942D-727E-4556-897F-DA2552AE1211}" type="datetimeFigureOut">
              <a:rPr lang="en-US"/>
              <a:pPr>
                <a:defRPr/>
              </a:pPr>
              <a:t>4/10/2017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11DE889-F9F5-4EC9-98AB-AF1A66F1BD9B}" type="slidenum">
              <a:rPr lang="en-US" altLang="en-US"/>
              <a:pPr/>
              <a:t>‹#›</a:t>
            </a:fld>
            <a:endParaRPr lang="en-US" altLang="en-US"/>
          </a:p>
        </p:txBody>
      </p:sp>
    </p:spTree>
    <p:extLst>
      <p:ext uri="{BB962C8B-B14F-4D97-AF65-F5344CB8AC3E}">
        <p14:creationId xmlns:p14="http://schemas.microsoft.com/office/powerpoint/2010/main" val="152461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60E31E-186D-4D16-85EF-1B624A8E3A2B}" type="datetimeFigureOut">
              <a:rPr lang="en-US"/>
              <a:pPr>
                <a:defRPr/>
              </a:pPr>
              <a:t>4/10/2017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2B7673-D152-4829-8CDF-40806EF3E4A7}" type="slidenum">
              <a:rPr lang="en-US" altLang="en-US"/>
              <a:pPr/>
              <a:t>‹#›</a:t>
            </a:fld>
            <a:endParaRPr lang="en-US" altLang="en-US"/>
          </a:p>
        </p:txBody>
      </p:sp>
    </p:spTree>
    <p:extLst>
      <p:ext uri="{BB962C8B-B14F-4D97-AF65-F5344CB8AC3E}">
        <p14:creationId xmlns:p14="http://schemas.microsoft.com/office/powerpoint/2010/main" val="235975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F5B6A9-304C-4DED-9900-00DA9DFB10B9}" type="datetimeFigureOut">
              <a:rPr lang="en-US"/>
              <a:pPr>
                <a:defRPr/>
              </a:pPr>
              <a:t>4/10/2017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C88130-C20E-4B82-B10D-583B3B92AB04}" type="slidenum">
              <a:rPr lang="en-US" altLang="en-US"/>
              <a:pPr/>
              <a:t>‹#›</a:t>
            </a:fld>
            <a:endParaRPr lang="en-US" altLang="en-US"/>
          </a:p>
        </p:txBody>
      </p:sp>
    </p:spTree>
    <p:extLst>
      <p:ext uri="{BB962C8B-B14F-4D97-AF65-F5344CB8AC3E}">
        <p14:creationId xmlns:p14="http://schemas.microsoft.com/office/powerpoint/2010/main" val="3394772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anose="02020603050405020304" pitchFamily="18" charset="0"/>
                <a:cs typeface="+mn-cs"/>
              </a:defRPr>
            </a:lvl1pPr>
          </a:lstStyle>
          <a:p>
            <a:pPr>
              <a:defRPr/>
            </a:pPr>
            <a:fld id="{E8F17B77-00A7-438C-AA4E-BE565072592C}" type="datetimeFigureOut">
              <a:rPr lang="en-US"/>
              <a:pPr>
                <a:defRPr/>
              </a:pPr>
              <a:t>4/10/2017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cs typeface="Times New Roman" panose="02020603050405020304" pitchFamily="18" charset="0"/>
              </a:defRPr>
            </a:lvl1pPr>
          </a:lstStyle>
          <a:p>
            <a:fld id="{B9047402-D217-4158-9645-1ACD384D885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1" r:id="rId62"/>
  </p:sldLayoutIdLst>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hyperlink" Target="#_ENREF_11"/><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docid=ufnA1xi7Rx0niM&amp;tbnid=WBZxUOrjp2llzM:&amp;ved=0CAUQjRw&amp;url=http://www.mccarter.org/education/myfairlady/index.html&amp;ei=t0mXU-7zF8vtoATlvIHAAg&amp;bvm=bv.68693194,d.cGU&amp;psig=AFQjCNF-XvhBo6gWHDXpHfman-mpaFVTRw&amp;ust=1402510086384084" TargetMode="External"/><Relationship Id="rId1" Type="http://schemas.openxmlformats.org/officeDocument/2006/relationships/slideLayout" Target="../slideLayouts/slideLayout6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883858" y="266787"/>
            <a:ext cx="73731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a:solidFill>
                  <a:srgbClr val="FF0000"/>
                </a:solidFill>
                <a:cs typeface="Times New Roman" panose="02020603050405020304" pitchFamily="18" charset="0"/>
              </a:rPr>
              <a:t>The 2017 ILAE Classification of Seizures</a:t>
            </a:r>
          </a:p>
        </p:txBody>
      </p:sp>
      <p:sp>
        <p:nvSpPr>
          <p:cNvPr id="2052" name="TextBox 5"/>
          <p:cNvSpPr txBox="1">
            <a:spLocks noChangeArrowheads="1"/>
          </p:cNvSpPr>
          <p:nvPr/>
        </p:nvSpPr>
        <p:spPr bwMode="auto">
          <a:xfrm>
            <a:off x="2286000" y="966215"/>
            <a:ext cx="4167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cs typeface="Times New Roman" panose="02020603050405020304" pitchFamily="18" charset="0"/>
              </a:rPr>
              <a:t>Robert S. Fisher, MD, PhD</a:t>
            </a:r>
          </a:p>
          <a:p>
            <a:pPr algn="ctr" eaLnBrk="1" hangingPunct="1">
              <a:spcBef>
                <a:spcPct val="0"/>
              </a:spcBef>
              <a:buFontTx/>
              <a:buNone/>
            </a:pPr>
            <a:r>
              <a:rPr lang="en-US" altLang="en-US" sz="1800" b="1" dirty="0" err="1">
                <a:cs typeface="Times New Roman" panose="02020603050405020304" pitchFamily="18" charset="0"/>
              </a:rPr>
              <a:t>Maslah</a:t>
            </a:r>
            <a:r>
              <a:rPr lang="en-US" altLang="en-US" sz="1800" b="1" dirty="0">
                <a:cs typeface="Times New Roman" panose="02020603050405020304" pitchFamily="18" charset="0"/>
              </a:rPr>
              <a:t> Saul MD Professor of Neurology</a:t>
            </a:r>
          </a:p>
          <a:p>
            <a:pPr algn="ctr" eaLnBrk="1" hangingPunct="1">
              <a:spcBef>
                <a:spcPct val="0"/>
              </a:spcBef>
              <a:buFontTx/>
              <a:buNone/>
            </a:pPr>
            <a:r>
              <a:rPr lang="en-US" altLang="en-US" sz="1800" b="1" dirty="0">
                <a:cs typeface="Times New Roman" panose="02020603050405020304" pitchFamily="18" charset="0"/>
              </a:rPr>
              <a:t>Director, Stanford Epilepsy Center</a:t>
            </a:r>
          </a:p>
        </p:txBody>
      </p:sp>
      <p:sp>
        <p:nvSpPr>
          <p:cNvPr id="2" name="TextBox 1"/>
          <p:cNvSpPr txBox="1"/>
          <p:nvPr/>
        </p:nvSpPr>
        <p:spPr>
          <a:xfrm>
            <a:off x="554641" y="2438400"/>
            <a:ext cx="8031542" cy="4247317"/>
          </a:xfrm>
          <a:prstGeom prst="rect">
            <a:avLst/>
          </a:prstGeom>
          <a:noFill/>
        </p:spPr>
        <p:txBody>
          <a:bodyPr wrap="square" rtlCol="0">
            <a:spAutoFit/>
          </a:bodyPr>
          <a:lstStyle/>
          <a:p>
            <a:r>
              <a:rPr lang="en-US" dirty="0"/>
              <a:t>In 2017, the ILAE released a new classification of seizure types, largely based upon the existing classification formulated in 1981. Primary differences include specific listing of certain new focal seizure types that may previously only have been in the generalized category, use of awareness as a surrogate for consciousness, emphasis on classifying focal seizures by the first clinical manifestation (except for altered awareness), a few new generalized seizure types, ability to classify some seizures when onset is unknown, and renaming of certain terms to improve clarity of meaning.</a:t>
            </a:r>
          </a:p>
          <a:p>
            <a:endParaRPr lang="en-US" dirty="0"/>
          </a:p>
          <a:p>
            <a:r>
              <a:rPr lang="en-US" dirty="0"/>
              <a:t>The attached PowerPoint slide set may be used without need to request permission for any non-commercial educational purpose meeting the usual "fair use" requirements. Permission from robert.fisher@stanford.edu is however required to use any of the slides in a publication or for commercial use. When using the slides, please attribute them to </a:t>
            </a:r>
            <a:r>
              <a:rPr lang="en-US" i="1" dirty="0"/>
              <a:t>Fisher et al. Instruction manual for the ILAE 2017 operational classification of seizure types. </a:t>
            </a:r>
            <a:r>
              <a:rPr lang="en-US" i="1" dirty="0" err="1"/>
              <a:t>Epilepsia</a:t>
            </a:r>
            <a:r>
              <a:rPr lang="en-US" i="1" dirty="0"/>
              <a:t> </a:t>
            </a:r>
            <a:r>
              <a:rPr lang="en-US" i="1" dirty="0" err="1"/>
              <a:t>doi</a:t>
            </a:r>
            <a:r>
              <a:rPr lang="en-US" i="1" dirty="0"/>
              <a:t>: 10.1111/epi.13671.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70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747173" y="408920"/>
            <a:ext cx="773468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Some Seizure Onsets can be Focal or Generalized</a:t>
            </a:r>
          </a:p>
        </p:txBody>
      </p:sp>
      <p:sp>
        <p:nvSpPr>
          <p:cNvPr id="8" name="TextBox 7"/>
          <p:cNvSpPr txBox="1"/>
          <p:nvPr/>
        </p:nvSpPr>
        <p:spPr>
          <a:xfrm>
            <a:off x="349528" y="2192529"/>
            <a:ext cx="1747594"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Focal Onset</a:t>
            </a:r>
          </a:p>
        </p:txBody>
      </p:sp>
      <p:sp>
        <p:nvSpPr>
          <p:cNvPr id="9" name="TextBox 8"/>
          <p:cNvSpPr txBox="1"/>
          <p:nvPr/>
        </p:nvSpPr>
        <p:spPr>
          <a:xfrm>
            <a:off x="4838391" y="2136882"/>
            <a:ext cx="2618024"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Generalized Onset</a:t>
            </a:r>
          </a:p>
        </p:txBody>
      </p:sp>
      <p:sp>
        <p:nvSpPr>
          <p:cNvPr id="10" name="TextBox 9"/>
          <p:cNvSpPr txBox="1"/>
          <p:nvPr/>
        </p:nvSpPr>
        <p:spPr>
          <a:xfrm>
            <a:off x="383191" y="2885028"/>
            <a:ext cx="721672"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atonic</a:t>
            </a:r>
          </a:p>
        </p:txBody>
      </p:sp>
      <p:sp>
        <p:nvSpPr>
          <p:cNvPr id="11" name="TextBox 10"/>
          <p:cNvSpPr txBox="1"/>
          <p:nvPr/>
        </p:nvSpPr>
        <p:spPr>
          <a:xfrm>
            <a:off x="383191" y="3285138"/>
            <a:ext cx="69923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clonic</a:t>
            </a:r>
          </a:p>
        </p:txBody>
      </p:sp>
      <p:sp>
        <p:nvSpPr>
          <p:cNvPr id="12" name="TextBox 11"/>
          <p:cNvSpPr txBox="1"/>
          <p:nvPr/>
        </p:nvSpPr>
        <p:spPr>
          <a:xfrm>
            <a:off x="383191" y="3685248"/>
            <a:ext cx="160813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epileptic spasms</a:t>
            </a:r>
          </a:p>
        </p:txBody>
      </p:sp>
      <p:sp>
        <p:nvSpPr>
          <p:cNvPr id="13" name="TextBox 12"/>
          <p:cNvSpPr txBox="1"/>
          <p:nvPr/>
        </p:nvSpPr>
        <p:spPr>
          <a:xfrm>
            <a:off x="383191" y="4085358"/>
            <a:ext cx="107593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myoclonic</a:t>
            </a:r>
          </a:p>
        </p:txBody>
      </p:sp>
      <p:sp>
        <p:nvSpPr>
          <p:cNvPr id="14" name="TextBox 13"/>
          <p:cNvSpPr txBox="1"/>
          <p:nvPr/>
        </p:nvSpPr>
        <p:spPr>
          <a:xfrm>
            <a:off x="383191" y="4485468"/>
            <a:ext cx="61908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a:t>
            </a:r>
          </a:p>
        </p:txBody>
      </p:sp>
      <p:sp>
        <p:nvSpPr>
          <p:cNvPr id="15" name="TextBox 14"/>
          <p:cNvSpPr txBox="1"/>
          <p:nvPr/>
        </p:nvSpPr>
        <p:spPr>
          <a:xfrm>
            <a:off x="383191" y="4885578"/>
            <a:ext cx="120257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tonic-clonic</a:t>
            </a:r>
          </a:p>
        </p:txBody>
      </p:sp>
      <p:sp>
        <p:nvSpPr>
          <p:cNvPr id="16" name="TextBox 15"/>
          <p:cNvSpPr txBox="1"/>
          <p:nvPr/>
        </p:nvSpPr>
        <p:spPr>
          <a:xfrm>
            <a:off x="7279281" y="2879485"/>
            <a:ext cx="721672"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atonic</a:t>
            </a:r>
          </a:p>
        </p:txBody>
      </p:sp>
      <p:sp>
        <p:nvSpPr>
          <p:cNvPr id="17" name="TextBox 16"/>
          <p:cNvSpPr txBox="1"/>
          <p:nvPr/>
        </p:nvSpPr>
        <p:spPr>
          <a:xfrm>
            <a:off x="7279281" y="3279595"/>
            <a:ext cx="69923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clonic</a:t>
            </a:r>
          </a:p>
        </p:txBody>
      </p:sp>
      <p:sp>
        <p:nvSpPr>
          <p:cNvPr id="18" name="TextBox 17"/>
          <p:cNvSpPr txBox="1"/>
          <p:nvPr/>
        </p:nvSpPr>
        <p:spPr>
          <a:xfrm>
            <a:off x="7279281" y="3679705"/>
            <a:ext cx="160813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epileptic spasms</a:t>
            </a:r>
          </a:p>
        </p:txBody>
      </p:sp>
      <p:sp>
        <p:nvSpPr>
          <p:cNvPr id="19" name="TextBox 18"/>
          <p:cNvSpPr txBox="1"/>
          <p:nvPr/>
        </p:nvSpPr>
        <p:spPr>
          <a:xfrm>
            <a:off x="7279281" y="4079815"/>
            <a:ext cx="107593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myoclonic</a:t>
            </a:r>
          </a:p>
        </p:txBody>
      </p:sp>
      <p:sp>
        <p:nvSpPr>
          <p:cNvPr id="20" name="TextBox 19"/>
          <p:cNvSpPr txBox="1"/>
          <p:nvPr/>
        </p:nvSpPr>
        <p:spPr>
          <a:xfrm>
            <a:off x="7279281" y="4479925"/>
            <a:ext cx="61908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a:t>
            </a:r>
          </a:p>
        </p:txBody>
      </p:sp>
      <p:sp>
        <p:nvSpPr>
          <p:cNvPr id="21" name="TextBox 20"/>
          <p:cNvSpPr txBox="1"/>
          <p:nvPr/>
        </p:nvSpPr>
        <p:spPr>
          <a:xfrm>
            <a:off x="7279281" y="4880035"/>
            <a:ext cx="120257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tonic-clonic</a:t>
            </a:r>
          </a:p>
        </p:txBody>
      </p:sp>
      <p:pic>
        <p:nvPicPr>
          <p:cNvPr id="22" name="Picture 21"/>
          <p:cNvPicPr>
            <a:picLocks noChangeAspect="1"/>
          </p:cNvPicPr>
          <p:nvPr/>
        </p:nvPicPr>
        <p:blipFill>
          <a:blip r:embed="rId2"/>
          <a:stretch>
            <a:fillRect/>
          </a:stretch>
        </p:blipFill>
        <p:spPr>
          <a:xfrm>
            <a:off x="4843236" y="3279595"/>
            <a:ext cx="1828800" cy="190500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13000" contrast="26000"/>
                    </a14:imgEffect>
                  </a14:imgLayer>
                </a14:imgProps>
              </a:ext>
            </a:extLst>
          </a:blip>
          <a:stretch>
            <a:fillRect/>
          </a:stretch>
        </p:blipFill>
        <p:spPr>
          <a:xfrm>
            <a:off x="2050080" y="3375145"/>
            <a:ext cx="2292195" cy="1905000"/>
          </a:xfrm>
          <a:prstGeom prst="rect">
            <a:avLst/>
          </a:prstGeom>
        </p:spPr>
      </p:pic>
      <p:cxnSp>
        <p:nvCxnSpPr>
          <p:cNvPr id="24" name="Straight Arrow Connector 23"/>
          <p:cNvCxnSpPr/>
          <p:nvPr/>
        </p:nvCxnSpPr>
        <p:spPr>
          <a:xfrm flipV="1">
            <a:off x="1183410" y="4681470"/>
            <a:ext cx="786241" cy="20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764314" y="4681471"/>
            <a:ext cx="57634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19812" y="2052737"/>
            <a:ext cx="4317023" cy="337768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8" name="Rounded Rectangle 27"/>
          <p:cNvSpPr/>
          <p:nvPr/>
        </p:nvSpPr>
        <p:spPr>
          <a:xfrm>
            <a:off x="4610097" y="2046877"/>
            <a:ext cx="4317023" cy="337768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7" name="Rectangle 26"/>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24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0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362132" y="390032"/>
            <a:ext cx="4419736"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Seizures of Unknown Onset</a:t>
            </a:r>
          </a:p>
        </p:txBody>
      </p:sp>
      <p:sp>
        <p:nvSpPr>
          <p:cNvPr id="9" name="TextBox 8"/>
          <p:cNvSpPr txBox="1"/>
          <p:nvPr/>
        </p:nvSpPr>
        <p:spPr>
          <a:xfrm>
            <a:off x="1265381" y="1484942"/>
            <a:ext cx="7122482"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Hypothetical case: You hear a noise and enter the video-EEG room to find the patient in bed, grunting, eyes rolled up, all limbs stiff, then rhythmically jerking for a minute. He was off-camera at the start. What seizure type is this?</a:t>
            </a:r>
          </a:p>
        </p:txBody>
      </p:sp>
      <p:grpSp>
        <p:nvGrpSpPr>
          <p:cNvPr id="10" name="Group 9"/>
          <p:cNvGrpSpPr/>
          <p:nvPr/>
        </p:nvGrpSpPr>
        <p:grpSpPr>
          <a:xfrm>
            <a:off x="850392" y="3075500"/>
            <a:ext cx="4236708" cy="3188140"/>
            <a:chOff x="1424862" y="2785576"/>
            <a:chExt cx="4472085" cy="3347032"/>
          </a:xfrm>
        </p:grpSpPr>
        <p:pic>
          <p:nvPicPr>
            <p:cNvPr id="11" name="Picture 10"/>
            <p:cNvPicPr>
              <a:picLocks noChangeAspect="1"/>
            </p:cNvPicPr>
            <p:nvPr/>
          </p:nvPicPr>
          <p:blipFill>
            <a:blip r:embed="rId2"/>
            <a:stretch>
              <a:fillRect/>
            </a:stretch>
          </p:blipFill>
          <p:spPr>
            <a:xfrm>
              <a:off x="1424862" y="2785576"/>
              <a:ext cx="4472085" cy="3347032"/>
            </a:xfrm>
            <a:prstGeom prst="rect">
              <a:avLst/>
            </a:prstGeom>
          </p:spPr>
        </p:pic>
        <p:sp>
          <p:nvSpPr>
            <p:cNvPr id="12" name="Rectangle 11"/>
            <p:cNvSpPr/>
            <p:nvPr/>
          </p:nvSpPr>
          <p:spPr>
            <a:xfrm>
              <a:off x="2761859" y="2901821"/>
              <a:ext cx="223937" cy="233264"/>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3" name="TextBox 12"/>
          <p:cNvSpPr txBox="1"/>
          <p:nvPr/>
        </p:nvSpPr>
        <p:spPr>
          <a:xfrm>
            <a:off x="5550876" y="3067233"/>
            <a:ext cx="2986455" cy="184665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Some seizure types are worth describing even if onset is unknown:</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tonic-clonic</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epileptic spasms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behavior arrest</a:t>
            </a:r>
          </a:p>
        </p:txBody>
      </p:sp>
      <p:sp>
        <p:nvSpPr>
          <p:cNvPr id="14" name="Rectangle 13"/>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06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22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1905000" y="355112"/>
            <a:ext cx="5782289"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Key Role of Impaired Consciousness</a:t>
            </a:r>
          </a:p>
        </p:txBody>
      </p:sp>
      <p:sp>
        <p:nvSpPr>
          <p:cNvPr id="9" name="TextBox 8"/>
          <p:cNvSpPr txBox="1"/>
          <p:nvPr/>
        </p:nvSpPr>
        <p:spPr>
          <a:xfrm>
            <a:off x="783584" y="1511595"/>
            <a:ext cx="7576831" cy="326243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Among many possible behaviors during a seizure, impairment of consciousness has always had a key </a:t>
            </a:r>
          </a:p>
          <a:p>
            <a:r>
              <a:rPr lang="en-US" sz="2400" b="1" dirty="0">
                <a:latin typeface="Times New Roman" panose="02020603050405020304" pitchFamily="18" charset="0"/>
                <a:cs typeface="Times New Roman" panose="02020603050405020304" pitchFamily="18" charset="0"/>
              </a:rPr>
              <a:t>role in classifying the seizure, because of practical </a:t>
            </a:r>
          </a:p>
          <a:p>
            <a:r>
              <a:rPr lang="en-US" sz="2400" b="1" dirty="0">
                <a:latin typeface="Times New Roman" panose="02020603050405020304" pitchFamily="18" charset="0"/>
                <a:cs typeface="Times New Roman" panose="02020603050405020304" pitchFamily="18" charset="0"/>
              </a:rPr>
              <a:t>importance for: </a:t>
            </a:r>
          </a:p>
          <a:p>
            <a:pPr marL="342900" indent="-342900">
              <a:spcBef>
                <a:spcPts val="18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Driving</a:t>
            </a:r>
          </a:p>
          <a:p>
            <a:pPr marL="342900" indent="-342900">
              <a:spcBef>
                <a:spcPts val="6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Safety during seizures</a:t>
            </a:r>
          </a:p>
          <a:p>
            <a:pPr marL="342900" indent="-342900">
              <a:spcBef>
                <a:spcPts val="6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Employability</a:t>
            </a:r>
          </a:p>
          <a:p>
            <a:pPr marL="342900" indent="-342900">
              <a:spcBef>
                <a:spcPts val="6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Interference with schooling and learning</a:t>
            </a:r>
            <a:endParaRPr lang="en-US" sz="2400" b="1" dirty="0">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638" y="4475796"/>
            <a:ext cx="2970421" cy="192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016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4" name="TextBox 13"/>
          <p:cNvSpPr txBox="1"/>
          <p:nvPr/>
        </p:nvSpPr>
        <p:spPr>
          <a:xfrm>
            <a:off x="1590369" y="414566"/>
            <a:ext cx="6163803"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Loss (or Impairment) of Consciousness</a:t>
            </a:r>
          </a:p>
        </p:txBody>
      </p:sp>
      <p:sp>
        <p:nvSpPr>
          <p:cNvPr id="15" name="TextBox 14"/>
          <p:cNvSpPr txBox="1"/>
          <p:nvPr/>
        </p:nvSpPr>
        <p:spPr>
          <a:xfrm>
            <a:off x="1213221" y="1633987"/>
            <a:ext cx="631897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Two types of seizures with loss of consciousness</a:t>
            </a:r>
          </a:p>
        </p:txBody>
      </p:sp>
      <p:pic>
        <p:nvPicPr>
          <p:cNvPr id="16" name="Picture 15"/>
          <p:cNvPicPr>
            <a:picLocks noChangeAspect="1"/>
          </p:cNvPicPr>
          <p:nvPr/>
        </p:nvPicPr>
        <p:blipFill>
          <a:blip r:embed="rId2"/>
          <a:stretch>
            <a:fillRect/>
          </a:stretch>
        </p:blipFill>
        <p:spPr>
          <a:xfrm>
            <a:off x="834645" y="2325830"/>
            <a:ext cx="2338258" cy="2265941"/>
          </a:xfrm>
          <a:prstGeom prst="rect">
            <a:avLst/>
          </a:prstGeom>
        </p:spPr>
      </p:pic>
      <p:sp>
        <p:nvSpPr>
          <p:cNvPr id="18" name="TextBox 17"/>
          <p:cNvSpPr txBox="1"/>
          <p:nvPr/>
        </p:nvSpPr>
        <p:spPr>
          <a:xfrm>
            <a:off x="386386" y="5394960"/>
            <a:ext cx="857177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How well does the public understand LOC during a complex partial seizure?</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572000" y="2300039"/>
            <a:ext cx="2971800" cy="2374596"/>
          </a:xfrm>
          <a:prstGeom prst="rect">
            <a:avLst/>
          </a:prstGeom>
        </p:spPr>
      </p:pic>
    </p:spTree>
    <p:extLst>
      <p:ext uri="{BB962C8B-B14F-4D97-AF65-F5344CB8AC3E}">
        <p14:creationId xmlns:p14="http://schemas.microsoft.com/office/powerpoint/2010/main" val="5888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TextBox 9"/>
          <p:cNvSpPr txBox="1"/>
          <p:nvPr/>
        </p:nvSpPr>
        <p:spPr>
          <a:xfrm>
            <a:off x="2032148" y="1468784"/>
            <a:ext cx="5680209" cy="2077492"/>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Elements of consciousness</a:t>
            </a:r>
          </a:p>
          <a:p>
            <a:pPr marL="342900" indent="-342900">
              <a:spcBef>
                <a:spcPts val="6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Awareness </a:t>
            </a:r>
            <a:r>
              <a:rPr lang="en-US" sz="2000" dirty="0">
                <a:latin typeface="Times New Roman" panose="02020603050405020304" pitchFamily="18" charset="0"/>
                <a:cs typeface="Times New Roman" panose="02020603050405020304" pitchFamily="18" charset="0"/>
              </a:rPr>
              <a:t>of ongoing activities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a:t>
            </a:r>
            <a:r>
              <a:rPr lang="en-US" sz="2000" dirty="0">
                <a:latin typeface="Times New Roman" panose="02020603050405020304" pitchFamily="18" charset="0"/>
                <a:cs typeface="Times New Roman" panose="02020603050405020304" pitchFamily="18" charset="0"/>
              </a:rPr>
              <a:t>for time during the event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Responsiveness </a:t>
            </a:r>
            <a:r>
              <a:rPr lang="en-US" sz="2000" dirty="0">
                <a:latin typeface="Times New Roman" panose="02020603050405020304" pitchFamily="18" charset="0"/>
                <a:cs typeface="Times New Roman" panose="02020603050405020304" pitchFamily="18" charset="0"/>
              </a:rPr>
              <a:t>to verbal or nonverbal stimuli</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Sense of self </a:t>
            </a:r>
            <a:r>
              <a:rPr lang="en-US" sz="2000" dirty="0">
                <a:latin typeface="Times New Roman" panose="02020603050405020304" pitchFamily="18" charset="0"/>
                <a:cs typeface="Times New Roman" panose="02020603050405020304" pitchFamily="18" charset="0"/>
              </a:rPr>
              <a:t>as being distinct from others</a:t>
            </a:r>
          </a:p>
        </p:txBody>
      </p:sp>
      <p:sp>
        <p:nvSpPr>
          <p:cNvPr id="11" name="TextBox 10"/>
          <p:cNvSpPr txBox="1"/>
          <p:nvPr/>
        </p:nvSpPr>
        <p:spPr>
          <a:xfrm>
            <a:off x="1347014" y="3776454"/>
            <a:ext cx="6852902" cy="2677656"/>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Which would be the best surrogate marker</a:t>
            </a:r>
            <a:r>
              <a:rPr lang="en-US" sz="2400" b="1" dirty="0">
                <a:latin typeface="Times New Roman" panose="02020603050405020304" pitchFamily="18" charset="0"/>
                <a:cs typeface="Times New Roman" panose="02020603050405020304" pitchFamily="18" charset="0"/>
              </a:rPr>
              <a:t> ?</a:t>
            </a:r>
          </a:p>
          <a:p>
            <a:pPr marL="342900" indent="-342900">
              <a:spcBef>
                <a:spcPts val="12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2017 Classification chooses awareness</a:t>
            </a:r>
          </a:p>
          <a:p>
            <a:pPr marL="342900" indent="-342900">
              <a:spcBef>
                <a:spcPts val="12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Consciousness remains in the classification</a:t>
            </a:r>
          </a:p>
          <a:p>
            <a:r>
              <a:rPr lang="en-US" sz="2000" b="1" dirty="0">
                <a:latin typeface="Times New Roman" panose="02020603050405020304" pitchFamily="18" charset="0"/>
                <a:cs typeface="Times New Roman" panose="02020603050405020304" pitchFamily="18" charset="0"/>
              </a:rPr>
              <a:t>      but “awareness” is in the seizure name</a:t>
            </a:r>
          </a:p>
          <a:p>
            <a:pPr marL="342900" indent="-342900">
              <a:spcBef>
                <a:spcPts val="12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 several languages, these words are the same</a:t>
            </a:r>
          </a:p>
          <a:p>
            <a:pPr marL="342900" indent="-342900">
              <a:spcBef>
                <a:spcPts val="12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Awareness is not used to classify generalized onset seizures</a:t>
            </a:r>
          </a:p>
        </p:txBody>
      </p:sp>
      <p:sp>
        <p:nvSpPr>
          <p:cNvPr id="12" name="TextBox 11"/>
          <p:cNvSpPr txBox="1"/>
          <p:nvPr/>
        </p:nvSpPr>
        <p:spPr>
          <a:xfrm>
            <a:off x="1691563" y="394875"/>
            <a:ext cx="6163803"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Loss (or Impairment) of Consciousness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84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73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6" name="Group 5"/>
          <p:cNvGrpSpPr/>
          <p:nvPr/>
        </p:nvGrpSpPr>
        <p:grpSpPr>
          <a:xfrm>
            <a:off x="4886415" y="1881819"/>
            <a:ext cx="3425214" cy="1470102"/>
            <a:chOff x="5999042" y="1788928"/>
            <a:chExt cx="3425214" cy="1470102"/>
          </a:xfrm>
        </p:grpSpPr>
        <p:sp>
          <p:nvSpPr>
            <p:cNvPr id="9" name="TextBox 8"/>
            <p:cNvSpPr txBox="1"/>
            <p:nvPr/>
          </p:nvSpPr>
          <p:spPr>
            <a:xfrm>
              <a:off x="6056796" y="1797063"/>
              <a:ext cx="3367460" cy="1384995"/>
            </a:xfrm>
            <a:prstGeom prst="rect">
              <a:avLst/>
            </a:prstGeom>
            <a:noFill/>
          </p:spPr>
          <p:txBody>
            <a:bodyPr wrap="none" rtlCol="0">
              <a:spAutoFit/>
            </a:bodyPr>
            <a:lstStyle/>
            <a:p>
              <a:r>
                <a:rPr lang="en-US" altLang="en-US" sz="2000" b="1" dirty="0">
                  <a:solidFill>
                    <a:srgbClr val="0000FF"/>
                  </a:solidFill>
                  <a:latin typeface="Times New Roman" panose="02020603050405020304" pitchFamily="18" charset="0"/>
                  <a:cs typeface="Times New Roman" panose="02020603050405020304" pitchFamily="18" charset="0"/>
                </a:rPr>
                <a:t>New generalized seizures</a:t>
              </a:r>
            </a:p>
            <a:p>
              <a:r>
                <a:rPr lang="en-US" altLang="en-US" sz="1600" b="1" dirty="0">
                  <a:latin typeface="Times New Roman" panose="02020603050405020304" pitchFamily="18" charset="0"/>
                  <a:cs typeface="Times New Roman" panose="02020603050405020304" pitchFamily="18" charset="0"/>
                </a:rPr>
                <a:t>   absence with eyelid myoclonia</a:t>
              </a:r>
            </a:p>
            <a:p>
              <a:r>
                <a:rPr lang="en-US" altLang="en-US" sz="1600" b="1" dirty="0">
                  <a:latin typeface="Times New Roman" panose="02020603050405020304" pitchFamily="18" charset="0"/>
                  <a:cs typeface="Times New Roman" panose="02020603050405020304" pitchFamily="18" charset="0"/>
                </a:rPr>
                <a:t>   epileptic spasms (infantile spasms)</a:t>
              </a:r>
            </a:p>
            <a:p>
              <a:r>
                <a:rPr lang="en-US" altLang="en-US" sz="1600" b="1" dirty="0">
                  <a:latin typeface="Times New Roman" panose="02020603050405020304" pitchFamily="18" charset="0"/>
                  <a:cs typeface="Times New Roman" panose="02020603050405020304" pitchFamily="18" charset="0"/>
                </a:rPr>
                <a:t>   myoclonic-atonic (e.g., </a:t>
              </a:r>
              <a:r>
                <a:rPr lang="en-US" altLang="en-US" sz="1600" b="1" dirty="0" err="1">
                  <a:latin typeface="Times New Roman" panose="02020603050405020304" pitchFamily="18" charset="0"/>
                  <a:cs typeface="Times New Roman" panose="02020603050405020304" pitchFamily="18" charset="0"/>
                </a:rPr>
                <a:t>Doose</a:t>
              </a:r>
              <a:r>
                <a:rPr lang="en-US" altLang="en-US" sz="1600" b="1" dirty="0">
                  <a:latin typeface="Times New Roman" panose="02020603050405020304" pitchFamily="18" charset="0"/>
                  <a:cs typeface="Times New Roman" panose="02020603050405020304" pitchFamily="18" charset="0"/>
                </a:rPr>
                <a:t>)</a:t>
              </a:r>
            </a:p>
            <a:p>
              <a:r>
                <a:rPr lang="en-US" altLang="en-US" sz="1600" b="1" dirty="0">
                  <a:latin typeface="Times New Roman" panose="02020603050405020304" pitchFamily="18" charset="0"/>
                  <a:cs typeface="Times New Roman" panose="02020603050405020304" pitchFamily="18" charset="0"/>
                </a:rPr>
                <a:t>   myoclonic-tonic-clonic (e.g., JME)</a:t>
              </a:r>
              <a:endParaRPr lang="en-US"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9042" y="1788928"/>
              <a:ext cx="3373559" cy="1470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grpSp>
        <p:nvGrpSpPr>
          <p:cNvPr id="11" name="Group 10"/>
          <p:cNvGrpSpPr/>
          <p:nvPr/>
        </p:nvGrpSpPr>
        <p:grpSpPr>
          <a:xfrm>
            <a:off x="4884872" y="3901368"/>
            <a:ext cx="3373559" cy="710013"/>
            <a:chOff x="5997499" y="3392842"/>
            <a:chExt cx="3373559" cy="1012902"/>
          </a:xfrm>
        </p:grpSpPr>
        <p:sp>
          <p:nvSpPr>
            <p:cNvPr id="12" name="TextBox 11"/>
            <p:cNvSpPr txBox="1"/>
            <p:nvPr/>
          </p:nvSpPr>
          <p:spPr>
            <a:xfrm>
              <a:off x="6055254" y="3400976"/>
              <a:ext cx="3089307" cy="922053"/>
            </a:xfrm>
            <a:prstGeom prst="rect">
              <a:avLst/>
            </a:prstGeom>
            <a:noFill/>
          </p:spPr>
          <p:txBody>
            <a:bodyPr wrap="none" rtlCol="0">
              <a:spAutoFit/>
            </a:bodyPr>
            <a:lstStyle/>
            <a:p>
              <a:r>
                <a:rPr lang="en-US" altLang="en-US" sz="2000" b="1" dirty="0">
                  <a:solidFill>
                    <a:srgbClr val="0000FF"/>
                  </a:solidFill>
                  <a:latin typeface="Times New Roman" panose="02020603050405020304" pitchFamily="18" charset="0"/>
                  <a:cs typeface="Times New Roman" panose="02020603050405020304" pitchFamily="18" charset="0"/>
                </a:rPr>
                <a:t>New combined seizures</a:t>
              </a:r>
            </a:p>
            <a:p>
              <a:r>
                <a:rPr lang="en-US" altLang="en-US" sz="1600" b="1" dirty="0">
                  <a:latin typeface="Times New Roman" panose="02020603050405020304" pitchFamily="18" charset="0"/>
                  <a:cs typeface="Times New Roman" panose="02020603050405020304" pitchFamily="18" charset="0"/>
                </a:rPr>
                <a:t>     (focal to bilateral tonic-clonic)</a:t>
              </a:r>
            </a:p>
          </p:txBody>
        </p:sp>
        <p:sp>
          <p:nvSpPr>
            <p:cNvPr id="13" name="Rounded Rectangle 12"/>
            <p:cNvSpPr/>
            <p:nvPr/>
          </p:nvSpPr>
          <p:spPr>
            <a:xfrm>
              <a:off x="5997499" y="3392842"/>
              <a:ext cx="3373559" cy="10129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4" name="Rectangle 1"/>
          <p:cNvSpPr>
            <a:spLocks noChangeArrowheads="1"/>
          </p:cNvSpPr>
          <p:nvPr/>
        </p:nvSpPr>
        <p:spPr bwMode="auto">
          <a:xfrm>
            <a:off x="2460186" y="860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894007" y="1854111"/>
            <a:ext cx="3399945" cy="3521691"/>
            <a:chOff x="2265242" y="1788928"/>
            <a:chExt cx="3399945" cy="3521691"/>
          </a:xfrm>
        </p:grpSpPr>
        <p:sp>
          <p:nvSpPr>
            <p:cNvPr id="16" name="Rounded Rectangle 15"/>
            <p:cNvSpPr/>
            <p:nvPr/>
          </p:nvSpPr>
          <p:spPr>
            <a:xfrm>
              <a:off x="2265242" y="1788928"/>
              <a:ext cx="3373559" cy="26434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7" name="TextBox 16"/>
            <p:cNvSpPr txBox="1"/>
            <p:nvPr/>
          </p:nvSpPr>
          <p:spPr>
            <a:xfrm>
              <a:off x="4133115" y="2197803"/>
              <a:ext cx="1532072" cy="1600438"/>
            </a:xfrm>
            <a:prstGeom prst="rect">
              <a:avLst/>
            </a:prstGeom>
            <a:noFill/>
          </p:spPr>
          <p:txBody>
            <a:bodyPr wrap="square" rtlCol="0">
              <a:spAutoFit/>
            </a:bodyPr>
            <a:lstStyle/>
            <a:p>
              <a:r>
                <a:rPr lang="en-US" altLang="en-US" b="1" u="sng" dirty="0">
                  <a:latin typeface="Times New Roman" panose="02020603050405020304" pitchFamily="18" charset="0"/>
                  <a:cs typeface="Times New Roman" panose="02020603050405020304" pitchFamily="18" charset="0"/>
                </a:rPr>
                <a:t>Non-Motor</a:t>
              </a:r>
            </a:p>
            <a:p>
              <a:r>
                <a:rPr lang="en-US" altLang="en-US" sz="1600" b="1" dirty="0">
                  <a:latin typeface="Times New Roman" panose="02020603050405020304" pitchFamily="18" charset="0"/>
                  <a:cs typeface="Times New Roman" panose="02020603050405020304" pitchFamily="18" charset="0"/>
                </a:rPr>
                <a:t>behavior arrest</a:t>
              </a:r>
            </a:p>
            <a:p>
              <a:r>
                <a:rPr lang="en-US" altLang="en-US" sz="1600" b="1" dirty="0">
                  <a:latin typeface="Times New Roman" panose="02020603050405020304" pitchFamily="18" charset="0"/>
                  <a:cs typeface="Times New Roman" panose="02020603050405020304" pitchFamily="18" charset="0"/>
                </a:rPr>
                <a:t>(autonomic)</a:t>
              </a:r>
            </a:p>
            <a:p>
              <a:r>
                <a:rPr lang="en-US" sz="1600" b="1" dirty="0">
                  <a:latin typeface="Times New Roman" panose="02020603050405020304" pitchFamily="18" charset="0"/>
                  <a:cs typeface="Times New Roman" panose="02020603050405020304" pitchFamily="18" charset="0"/>
                </a:rPr>
                <a:t>(cognitive)</a:t>
              </a:r>
            </a:p>
            <a:p>
              <a:r>
                <a:rPr lang="en-US" sz="1600" b="1" dirty="0">
                  <a:latin typeface="Times New Roman" panose="02020603050405020304" pitchFamily="18" charset="0"/>
                  <a:cs typeface="Times New Roman" panose="02020603050405020304" pitchFamily="18" charset="0"/>
                </a:rPr>
                <a:t>emotional</a:t>
              </a:r>
            </a:p>
            <a:p>
              <a:r>
                <a:rPr lang="en-US" sz="1600" b="1" dirty="0">
                  <a:latin typeface="Times New Roman" panose="02020603050405020304" pitchFamily="18" charset="0"/>
                  <a:cs typeface="Times New Roman" panose="02020603050405020304" pitchFamily="18" charset="0"/>
                </a:rPr>
                <a:t>(sensory)</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514601" y="2207096"/>
              <a:ext cx="1608133" cy="2092881"/>
            </a:xfrm>
            <a:prstGeom prst="rect">
              <a:avLst/>
            </a:prstGeom>
            <a:noFill/>
          </p:spPr>
          <p:txBody>
            <a:bodyPr wrap="none" rtlCol="0">
              <a:spAutoFit/>
            </a:bodyPr>
            <a:lstStyle/>
            <a:p>
              <a:r>
                <a:rPr lang="en-US" altLang="en-US" b="1" u="sng" dirty="0">
                  <a:latin typeface="Times New Roman" panose="02020603050405020304" pitchFamily="18" charset="0"/>
                  <a:cs typeface="Times New Roman" panose="02020603050405020304" pitchFamily="18" charset="0"/>
                </a:rPr>
                <a:t>Motor</a:t>
              </a:r>
              <a:endParaRPr lang="en-US" altLang="en-US" b="1" dirty="0">
                <a:latin typeface="Times New Roman" panose="02020603050405020304" pitchFamily="18" charset="0"/>
                <a:cs typeface="Times New Roman" panose="02020603050405020304" pitchFamily="18" charset="0"/>
              </a:endParaRPr>
            </a:p>
            <a:p>
              <a:r>
                <a:rPr lang="en-US" altLang="en-US" sz="1600" b="1" dirty="0">
                  <a:latin typeface="Times New Roman" panose="02020603050405020304" pitchFamily="18" charset="0"/>
                  <a:cs typeface="Times New Roman" panose="02020603050405020304" pitchFamily="18" charset="0"/>
                </a:rPr>
                <a:t>atonic</a:t>
              </a:r>
            </a:p>
            <a:p>
              <a:r>
                <a:rPr lang="en-US" altLang="en-US" sz="1600" b="1" dirty="0">
                  <a:latin typeface="Times New Roman" panose="02020603050405020304" pitchFamily="18" charset="0"/>
                  <a:cs typeface="Times New Roman" panose="02020603050405020304" pitchFamily="18" charset="0"/>
                </a:rPr>
                <a:t>automatisms</a:t>
              </a:r>
            </a:p>
            <a:p>
              <a:r>
                <a:rPr lang="en-US" altLang="en-US" sz="1600" b="1" dirty="0">
                  <a:latin typeface="Times New Roman" panose="02020603050405020304" pitchFamily="18" charset="0"/>
                  <a:cs typeface="Times New Roman" panose="02020603050405020304" pitchFamily="18" charset="0"/>
                </a:rPr>
                <a:t>clonic</a:t>
              </a:r>
            </a:p>
            <a:p>
              <a:r>
                <a:rPr lang="en-US" altLang="en-US" sz="1600" b="1" dirty="0">
                  <a:latin typeface="Times New Roman" panose="02020603050405020304" pitchFamily="18" charset="0"/>
                  <a:cs typeface="Times New Roman" panose="02020603050405020304" pitchFamily="18" charset="0"/>
                </a:rPr>
                <a:t>epileptic spasms</a:t>
              </a:r>
            </a:p>
            <a:p>
              <a:r>
                <a:rPr lang="en-US" altLang="en-US" sz="1600" b="1" dirty="0">
                  <a:latin typeface="Times New Roman" panose="02020603050405020304" pitchFamily="18" charset="0"/>
                  <a:cs typeface="Times New Roman" panose="02020603050405020304" pitchFamily="18" charset="0"/>
                </a:rPr>
                <a:t>hyperkinetic</a:t>
              </a:r>
            </a:p>
            <a:p>
              <a:r>
                <a:rPr lang="en-US" altLang="en-US" sz="1600" b="1" dirty="0">
                  <a:latin typeface="Times New Roman" panose="02020603050405020304" pitchFamily="18" charset="0"/>
                  <a:cs typeface="Times New Roman" panose="02020603050405020304" pitchFamily="18" charset="0"/>
                </a:rPr>
                <a:t>myoclonic</a:t>
              </a:r>
            </a:p>
            <a:p>
              <a:r>
                <a:rPr lang="en-US" altLang="en-US" sz="1600" b="1" dirty="0">
                  <a:latin typeface="Times New Roman" panose="02020603050405020304" pitchFamily="18" charset="0"/>
                  <a:cs typeface="Times New Roman" panose="02020603050405020304" pitchFamily="18" charset="0"/>
                </a:rPr>
                <a:t>tonic</a:t>
              </a:r>
            </a:p>
          </p:txBody>
        </p:sp>
        <p:sp>
          <p:nvSpPr>
            <p:cNvPr id="19" name="TextBox 18"/>
            <p:cNvSpPr txBox="1"/>
            <p:nvPr/>
          </p:nvSpPr>
          <p:spPr>
            <a:xfrm>
              <a:off x="2780054" y="1797062"/>
              <a:ext cx="2302425" cy="400110"/>
            </a:xfrm>
            <a:prstGeom prst="rect">
              <a:avLst/>
            </a:prstGeom>
            <a:noFill/>
          </p:spPr>
          <p:txBody>
            <a:bodyPr wrap="non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New Focal Seizures</a:t>
              </a:r>
            </a:p>
          </p:txBody>
        </p:sp>
        <p:sp>
          <p:nvSpPr>
            <p:cNvPr id="20" name="Rectangle 19"/>
            <p:cNvSpPr>
              <a:spLocks noChangeArrowheads="1"/>
            </p:cNvSpPr>
            <p:nvPr/>
          </p:nvSpPr>
          <p:spPr bwMode="auto">
            <a:xfrm>
              <a:off x="5183188" y="4940732"/>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3124200" y="402151"/>
            <a:ext cx="305449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New Seizure Types</a:t>
            </a:r>
          </a:p>
        </p:txBody>
      </p:sp>
      <p:sp>
        <p:nvSpPr>
          <p:cNvPr id="24" name="TextBox 23"/>
          <p:cNvSpPr txBox="1"/>
          <p:nvPr/>
        </p:nvSpPr>
        <p:spPr>
          <a:xfrm>
            <a:off x="2018304" y="5273805"/>
            <a:ext cx="5960863"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(parentheses) indicates prior existence, but renaming</a:t>
            </a:r>
          </a:p>
        </p:txBody>
      </p:sp>
      <p:sp>
        <p:nvSpPr>
          <p:cNvPr id="21" name="Rectangle 20"/>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03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313905" y="2240498"/>
            <a:ext cx="252492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Tonic-clonic</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Other motor</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 (Absence)</a:t>
            </a:r>
            <a:r>
              <a:rPr lang="en-US" altLang="en-US" sz="1400" b="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   </a:t>
            </a:r>
          </a:p>
        </p:txBody>
      </p:sp>
      <p:grpSp>
        <p:nvGrpSpPr>
          <p:cNvPr id="4" name="Group 1"/>
          <p:cNvGrpSpPr>
            <a:grpSpLocks/>
          </p:cNvGrpSpPr>
          <p:nvPr/>
        </p:nvGrpSpPr>
        <p:grpSpPr bwMode="auto">
          <a:xfrm>
            <a:off x="5923882" y="1643924"/>
            <a:ext cx="2288909" cy="482600"/>
            <a:chOff x="6569532" y="3173412"/>
            <a:chExt cx="2155496" cy="381235"/>
          </a:xfrm>
        </p:grpSpPr>
        <p:sp>
          <p:nvSpPr>
            <p:cNvPr id="5" name="TextBox 8"/>
            <p:cNvSpPr txBox="1">
              <a:spLocks noChangeArrowheads="1"/>
            </p:cNvSpPr>
            <p:nvPr/>
          </p:nvSpPr>
          <p:spPr bwMode="auto">
            <a:xfrm>
              <a:off x="6726492" y="3197721"/>
              <a:ext cx="1998536" cy="316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Unknown Onset</a:t>
              </a:r>
              <a:endParaRPr lang="en-US" alt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7" name="Rounded Rectangle 6"/>
          <p:cNvSpPr/>
          <p:nvPr/>
        </p:nvSpPr>
        <p:spPr bwMode="auto">
          <a:xfrm>
            <a:off x="638481" y="2895191"/>
            <a:ext cx="2316162" cy="7862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8" name="TextBox 8"/>
          <p:cNvSpPr txBox="1">
            <a:spLocks noChangeArrowheads="1"/>
          </p:cNvSpPr>
          <p:nvPr/>
        </p:nvSpPr>
        <p:spPr bwMode="auto">
          <a:xfrm>
            <a:off x="1111236" y="2953438"/>
            <a:ext cx="1315406"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lgn="ctr">
              <a:lnSpc>
                <a:spcPts val="2400"/>
              </a:lnSpc>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Non-Motor</a:t>
            </a:r>
          </a:p>
        </p:txBody>
      </p:sp>
      <p:grpSp>
        <p:nvGrpSpPr>
          <p:cNvPr id="9" name="Group 4"/>
          <p:cNvGrpSpPr>
            <a:grpSpLocks/>
          </p:cNvGrpSpPr>
          <p:nvPr/>
        </p:nvGrpSpPr>
        <p:grpSpPr bwMode="auto">
          <a:xfrm>
            <a:off x="636658" y="3864722"/>
            <a:ext cx="2371163" cy="410702"/>
            <a:chOff x="6002298" y="3968750"/>
            <a:chExt cx="2548018" cy="603250"/>
          </a:xfrm>
        </p:grpSpPr>
        <p:sp>
          <p:nvSpPr>
            <p:cNvPr id="10" name="Rectangle 8"/>
            <p:cNvSpPr>
              <a:spLocks noChangeArrowheads="1"/>
            </p:cNvSpPr>
            <p:nvPr/>
          </p:nvSpPr>
          <p:spPr bwMode="auto">
            <a:xfrm>
              <a:off x="6002298" y="4000500"/>
              <a:ext cx="2548018" cy="452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b="1" dirty="0">
                  <a:latin typeface="Times New Roman" panose="02020603050405020304" pitchFamily="18" charset="0"/>
                  <a:cs typeface="Times New Roman" panose="02020603050405020304" pitchFamily="18" charset="0"/>
                </a:rPr>
                <a:t>focal to bilateral tonic-clonic</a:t>
              </a:r>
            </a:p>
          </p:txBody>
        </p:sp>
        <p:sp>
          <p:nvSpPr>
            <p:cNvPr id="11" name="Rounded Rectangle 10"/>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2" name="Group 20"/>
          <p:cNvGrpSpPr>
            <a:grpSpLocks/>
          </p:cNvGrpSpPr>
          <p:nvPr/>
        </p:nvGrpSpPr>
        <p:grpSpPr bwMode="auto">
          <a:xfrm>
            <a:off x="3264484" y="1645511"/>
            <a:ext cx="2273300" cy="484188"/>
            <a:chOff x="6405068" y="1008185"/>
            <a:chExt cx="2130431" cy="380608"/>
          </a:xfrm>
        </p:grpSpPr>
        <p:sp>
          <p:nvSpPr>
            <p:cNvPr id="13" name="TextBox 8"/>
            <p:cNvSpPr txBox="1">
              <a:spLocks noChangeArrowheads="1"/>
            </p:cNvSpPr>
            <p:nvPr/>
          </p:nvSpPr>
          <p:spPr bwMode="auto">
            <a:xfrm>
              <a:off x="6405068" y="1031118"/>
              <a:ext cx="2130431" cy="31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 Generalized Onset</a:t>
              </a:r>
              <a:endParaRPr lang="en-US" altLang="en-US"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5" name="Group 4"/>
          <p:cNvGrpSpPr>
            <a:grpSpLocks/>
          </p:cNvGrpSpPr>
          <p:nvPr/>
        </p:nvGrpSpPr>
        <p:grpSpPr bwMode="auto">
          <a:xfrm>
            <a:off x="667500" y="1647099"/>
            <a:ext cx="2233613" cy="482600"/>
            <a:chOff x="800099" y="839788"/>
            <a:chExt cx="1933940" cy="482600"/>
          </a:xfrm>
        </p:grpSpPr>
        <p:sp>
          <p:nvSpPr>
            <p:cNvPr id="16" name="TextBox 8"/>
            <p:cNvSpPr txBox="1">
              <a:spLocks noChangeArrowheads="1"/>
            </p:cNvSpPr>
            <p:nvPr/>
          </p:nvSpPr>
          <p:spPr bwMode="auto">
            <a:xfrm>
              <a:off x="1087004" y="878865"/>
              <a:ext cx="13601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Focal Onset</a:t>
              </a:r>
              <a:endParaRPr lang="en-US" altLang="en-US" sz="2400" b="1" dirty="0">
                <a:latin typeface="Times New Roman" panose="02020603050405020304" pitchFamily="18" charset="0"/>
                <a:cs typeface="Times New Roman" panose="02020603050405020304" pitchFamily="18" charset="0"/>
              </a:endParaRPr>
            </a:p>
          </p:txBody>
        </p:sp>
        <p:sp>
          <p:nvSpPr>
            <p:cNvPr id="17" name="Rounded Rectangle 16"/>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18" name="Rectangle 1"/>
          <p:cNvSpPr>
            <a:spLocks noChangeArrowheads="1"/>
          </p:cNvSpPr>
          <p:nvPr/>
        </p:nvSpPr>
        <p:spPr bwMode="auto">
          <a:xfrm>
            <a:off x="6437914" y="2272180"/>
            <a:ext cx="154644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800" b="1"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Tonic-clonic</a:t>
            </a:r>
          </a:p>
          <a:p>
            <a:pPr>
              <a:spcBef>
                <a:spcPct val="0"/>
              </a:spcBef>
              <a:buNone/>
            </a:pPr>
            <a:r>
              <a:rPr lang="en-US" altLang="en-US" sz="1400" b="1" dirty="0">
                <a:latin typeface="Times New Roman" panose="02020603050405020304" pitchFamily="18" charset="0"/>
                <a:cs typeface="Times New Roman" panose="02020603050405020304" pitchFamily="18" charset="0"/>
              </a:rPr>
              <a:t>    Other motor</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a:t>
            </a:r>
          </a:p>
        </p:txBody>
      </p:sp>
      <p:sp>
        <p:nvSpPr>
          <p:cNvPr id="19" name="Rounded Rectangle 18"/>
          <p:cNvSpPr/>
          <p:nvPr/>
        </p:nvSpPr>
        <p:spPr bwMode="auto">
          <a:xfrm>
            <a:off x="3267660" y="2240141"/>
            <a:ext cx="2270124" cy="1170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0" name="Rounded Rectangle 19"/>
          <p:cNvSpPr/>
          <p:nvPr/>
        </p:nvSpPr>
        <p:spPr bwMode="auto">
          <a:xfrm>
            <a:off x="5930232" y="2238553"/>
            <a:ext cx="2254250" cy="11723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1" name="TextBox 20"/>
          <p:cNvSpPr txBox="1"/>
          <p:nvPr/>
        </p:nvSpPr>
        <p:spPr>
          <a:xfrm>
            <a:off x="1197339" y="855936"/>
            <a:ext cx="7726282" cy="461665"/>
          </a:xfrm>
          <a:prstGeom prst="rect">
            <a:avLst/>
          </a:prstGeom>
          <a:noFill/>
        </p:spPr>
        <p:txBody>
          <a:bodyPr wrap="non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ILAE 2017 Classification of Seizure Types Basic Version </a:t>
            </a:r>
            <a:r>
              <a:rPr lang="en-US" sz="2400" b="1" baseline="30000" dirty="0">
                <a:solidFill>
                  <a:srgbClr val="7030A0"/>
                </a:solidFill>
                <a:latin typeface="Times New Roman" panose="02020603050405020304" pitchFamily="18" charset="0"/>
                <a:cs typeface="Times New Roman" panose="02020603050405020304" pitchFamily="18" charset="0"/>
              </a:rPr>
              <a:t>1</a:t>
            </a:r>
          </a:p>
        </p:txBody>
      </p:sp>
      <p:sp>
        <p:nvSpPr>
          <p:cNvPr id="22" name="Rectangle 1"/>
          <p:cNvSpPr>
            <a:spLocks noChangeArrowheads="1"/>
          </p:cNvSpPr>
          <p:nvPr/>
        </p:nvSpPr>
        <p:spPr bwMode="auto">
          <a:xfrm>
            <a:off x="6312972" y="3701815"/>
            <a:ext cx="16367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Unclassified </a:t>
            </a:r>
            <a:r>
              <a:rPr lang="en-US" altLang="en-US" sz="1800" b="1" baseline="30000" dirty="0">
                <a:latin typeface="Times New Roman" panose="02020603050405020304" pitchFamily="18" charset="0"/>
                <a:cs typeface="Times New Roman" panose="02020603050405020304" pitchFamily="18" charset="0"/>
              </a:rPr>
              <a:t>2</a:t>
            </a:r>
          </a:p>
        </p:txBody>
      </p:sp>
      <p:sp>
        <p:nvSpPr>
          <p:cNvPr id="23" name="Rounded Rectangle 22"/>
          <p:cNvSpPr/>
          <p:nvPr/>
        </p:nvSpPr>
        <p:spPr bwMode="auto">
          <a:xfrm>
            <a:off x="5958541" y="3698968"/>
            <a:ext cx="2254250" cy="361394"/>
          </a:xfrm>
          <a:prstGeom prst="roundRect">
            <a:avLst>
              <a:gd name="adj" fmla="val 95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4" name="TextBox 23"/>
          <p:cNvSpPr txBox="1"/>
          <p:nvPr/>
        </p:nvSpPr>
        <p:spPr>
          <a:xfrm>
            <a:off x="1041876" y="4499193"/>
            <a:ext cx="7575733" cy="600164"/>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n-GB" altLang="en-US" sz="1600" baseline="30000" dirty="0">
                <a:latin typeface="Times New Roman" panose="02020603050405020304" pitchFamily="18" charset="0"/>
                <a:cs typeface="Times New Roman" panose="02020603050405020304" pitchFamily="18" charset="0"/>
              </a:rPr>
              <a:t>1</a:t>
            </a:r>
            <a:r>
              <a:rPr lang="en-GB" altLang="en-US" sz="1100" dirty="0">
                <a:latin typeface="Times New Roman" panose="02020603050405020304" pitchFamily="18" charset="0"/>
                <a:cs typeface="Times New Roman" panose="02020603050405020304" pitchFamily="18" charset="0"/>
              </a:rPr>
              <a:t>  Definitions, other seizure types and descriptors are listed in the accompanying paper &amp; glossary of terms</a:t>
            </a:r>
          </a:p>
          <a:p>
            <a:pPr marL="228600" indent="-228600">
              <a:buAutoNum type="arabicPlain"/>
            </a:pPr>
            <a:endParaRPr lang="en-GB" altLang="en-US" sz="1100" dirty="0">
              <a:latin typeface="Times New Roman" panose="02020603050405020304" pitchFamily="18" charset="0"/>
              <a:cs typeface="Times New Roman" panose="02020603050405020304" pitchFamily="18" charset="0"/>
            </a:endParaRPr>
          </a:p>
          <a:p>
            <a:r>
              <a:rPr lang="en-GB" altLang="en-US" sz="1600" baseline="30000" dirty="0">
                <a:latin typeface="Times New Roman" panose="02020603050405020304" pitchFamily="18" charset="0"/>
                <a:cs typeface="Times New Roman" panose="02020603050405020304" pitchFamily="18" charset="0"/>
              </a:rPr>
              <a:t>2</a:t>
            </a:r>
            <a:r>
              <a:rPr lang="en-GB" altLang="en-US" sz="1100" dirty="0">
                <a:latin typeface="Times New Roman" panose="02020603050405020304" pitchFamily="18" charset="0"/>
                <a:cs typeface="Times New Roman" panose="02020603050405020304" pitchFamily="18" charset="0"/>
              </a:rPr>
              <a:t>  Due to inadequate information or inability to place in other categories</a:t>
            </a:r>
            <a:endParaRPr lang="en-US" sz="1100" dirty="0">
              <a:latin typeface="Times New Roman" panose="02020603050405020304" pitchFamily="18" charset="0"/>
              <a:cs typeface="Times New Roman" panose="02020603050405020304" pitchFamily="18" charset="0"/>
            </a:endParaRPr>
          </a:p>
        </p:txBody>
      </p:sp>
      <p:grpSp>
        <p:nvGrpSpPr>
          <p:cNvPr id="25" name="Group 5"/>
          <p:cNvGrpSpPr>
            <a:grpSpLocks/>
          </p:cNvGrpSpPr>
          <p:nvPr/>
        </p:nvGrpSpPr>
        <p:grpSpPr bwMode="auto">
          <a:xfrm>
            <a:off x="650449" y="2229906"/>
            <a:ext cx="2316162" cy="584351"/>
            <a:chOff x="4746624" y="5406469"/>
            <a:chExt cx="2032451" cy="584509"/>
          </a:xfrm>
        </p:grpSpPr>
        <p:sp>
          <p:nvSpPr>
            <p:cNvPr id="26" name="TextBox 1"/>
            <p:cNvSpPr txBox="1">
              <a:spLocks noChangeArrowheads="1"/>
            </p:cNvSpPr>
            <p:nvPr/>
          </p:nvSpPr>
          <p:spPr bwMode="auto">
            <a:xfrm>
              <a:off x="4835308" y="5528846"/>
              <a:ext cx="815623" cy="338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latin typeface="Times New Roman" panose="02020603050405020304" pitchFamily="18" charset="0"/>
                  <a:cs typeface="Times New Roman" panose="02020603050405020304" pitchFamily="18" charset="0"/>
                </a:rPr>
                <a:t>Aware </a:t>
              </a:r>
              <a:endParaRPr lang="en-US" altLang="en-US" sz="1800" b="1" baseline="30000" dirty="0">
                <a:latin typeface="Times New Roman" panose="02020603050405020304" pitchFamily="18" charset="0"/>
                <a:cs typeface="Times New Roman" panose="02020603050405020304" pitchFamily="18" charset="0"/>
              </a:endParaRPr>
            </a:p>
          </p:txBody>
        </p:sp>
        <p:sp>
          <p:nvSpPr>
            <p:cNvPr id="27" name="TextBox 2"/>
            <p:cNvSpPr txBox="1">
              <a:spLocks noChangeArrowheads="1"/>
            </p:cNvSpPr>
            <p:nvPr/>
          </p:nvSpPr>
          <p:spPr bwMode="auto">
            <a:xfrm>
              <a:off x="5724714" y="5436830"/>
              <a:ext cx="1003279" cy="554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Impaired</a:t>
              </a:r>
            </a:p>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Awareness </a:t>
              </a:r>
              <a:endParaRPr lang="en-US" altLang="en-US" sz="1800" b="1" baseline="30000" dirty="0">
                <a:latin typeface="Times New Roman" panose="02020603050405020304" pitchFamily="18" charset="0"/>
                <a:cs typeface="Times New Roman" panose="02020603050405020304" pitchFamily="18" charset="0"/>
              </a:endParaRPr>
            </a:p>
          </p:txBody>
        </p:sp>
        <p:sp>
          <p:nvSpPr>
            <p:cNvPr id="28" name="Rounded Rectangle 27"/>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9" name="Straight Connector 28"/>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410944" y="5458601"/>
            <a:ext cx="6773538" cy="646331"/>
          </a:xfrm>
          <a:prstGeom prst="rect">
            <a:avLst/>
          </a:prstGeom>
          <a:noFill/>
        </p:spPr>
        <p:txBody>
          <a:bodyPr wrap="square" rtlCol="0">
            <a:spAutoFit/>
          </a:bodyPr>
          <a:lstStyle/>
          <a:p>
            <a:r>
              <a:rPr lang="en-US" dirty="0"/>
              <a:t>From </a:t>
            </a:r>
            <a:r>
              <a:rPr lang="en-US" i="1" dirty="0"/>
              <a:t>Fisher et al. Instruction manual for the ILAE 2017 operational classification of seizure types. </a:t>
            </a:r>
            <a:r>
              <a:rPr lang="en-US" i="1" dirty="0" err="1"/>
              <a:t>Epilepsia</a:t>
            </a:r>
            <a:r>
              <a:rPr lang="en-US" i="1" dirty="0"/>
              <a:t> </a:t>
            </a:r>
            <a:r>
              <a:rPr lang="en-US" i="1" dirty="0" err="1"/>
              <a:t>doi</a:t>
            </a:r>
            <a:r>
              <a:rPr lang="en-US" i="1" dirty="0"/>
              <a:t>: 10.1111/epi.13671</a:t>
            </a:r>
            <a:endParaRPr lang="en-US" dirty="0"/>
          </a:p>
        </p:txBody>
      </p:sp>
      <p:sp>
        <p:nvSpPr>
          <p:cNvPr id="30" name="Rectangle 29"/>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10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73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aphicFrame>
        <p:nvGraphicFramePr>
          <p:cNvPr id="6" name="Table 5"/>
          <p:cNvGraphicFramePr>
            <a:graphicFrameLocks noGrp="1"/>
          </p:cNvGraphicFramePr>
          <p:nvPr>
            <p:extLst/>
          </p:nvPr>
        </p:nvGraphicFramePr>
        <p:xfrm>
          <a:off x="494321" y="1607682"/>
          <a:ext cx="8168022" cy="4386715"/>
        </p:xfrm>
        <a:graphic>
          <a:graphicData uri="http://schemas.openxmlformats.org/drawingml/2006/table">
            <a:tbl>
              <a:tblPr firstRow="1" firstCol="1" bandRow="1">
                <a:tableStyleId>{5C22544A-7EE6-4342-B048-85BDC9FD1C3A}</a:tableStyleId>
              </a:tblPr>
              <a:tblGrid>
                <a:gridCol w="4084011">
                  <a:extLst>
                    <a:ext uri="{9D8B030D-6E8A-4147-A177-3AD203B41FA5}">
                      <a16:colId xmlns:a16="http://schemas.microsoft.com/office/drawing/2014/main" xmlns="" val="1750963489"/>
                    </a:ext>
                  </a:extLst>
                </a:gridCol>
                <a:gridCol w="4084011">
                  <a:extLst>
                    <a:ext uri="{9D8B030D-6E8A-4147-A177-3AD203B41FA5}">
                      <a16:colId xmlns:a16="http://schemas.microsoft.com/office/drawing/2014/main" xmlns="" val="2924849699"/>
                    </a:ext>
                  </a:extLst>
                </a:gridCol>
              </a:tblGrid>
              <a:tr h="516085">
                <a:tc>
                  <a:txBody>
                    <a:bodyPr/>
                    <a:lstStyle/>
                    <a:p>
                      <a:pPr marL="0" marR="0">
                        <a:spcBef>
                          <a:spcPts val="0"/>
                        </a:spcBef>
                        <a:spcAft>
                          <a:spcPts val="0"/>
                        </a:spcAft>
                      </a:pPr>
                      <a:r>
                        <a:rPr lang="en-US" sz="2400" dirty="0">
                          <a:solidFill>
                            <a:srgbClr val="FFFF00"/>
                          </a:solidFill>
                          <a:effectLst/>
                          <a:latin typeface="Times New Roman" panose="02020603050405020304" pitchFamily="18" charset="0"/>
                        </a:rPr>
                        <a:t>O L D   T E R M</a:t>
                      </a: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solidFill>
                            <a:srgbClr val="FFFF00"/>
                          </a:solidFill>
                          <a:effectLst/>
                          <a:latin typeface="Times New Roman" panose="02020603050405020304" pitchFamily="18" charset="0"/>
                        </a:rPr>
                        <a:t>N E W   T E R M</a:t>
                      </a: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5227365"/>
                  </a:ext>
                </a:extLst>
              </a:tr>
              <a:tr h="430070">
                <a:tc>
                  <a:txBody>
                    <a:bodyPr/>
                    <a:lstStyle/>
                    <a:p>
                      <a:pPr marL="0" marR="0">
                        <a:spcBef>
                          <a:spcPts val="0"/>
                        </a:spcBef>
                        <a:spcAft>
                          <a:spcPts val="0"/>
                        </a:spcAft>
                      </a:pPr>
                      <a:r>
                        <a:rPr lang="en-US" sz="2000" dirty="0">
                          <a:solidFill>
                            <a:schemeClr val="tx1"/>
                          </a:solidFill>
                          <a:effectLst/>
                          <a:latin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82641146"/>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Unconscious (still used, not in name)</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Impaired awareness (surrogate)</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82371916"/>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Partial</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Focal</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7920665"/>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Simple partial</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Focal aware</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62999721"/>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Complex partial</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Focal impaired awareness</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59566925"/>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Dyscognitive (word discontinued)</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Focal impaired awareness</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9829686"/>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Psychic</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Cognitive</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89475694"/>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Secondarily generalized tonic-clonic</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Focal to bilateral tonic-clonic</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23926995"/>
                  </a:ext>
                </a:extLst>
              </a:tr>
              <a:tr h="430070">
                <a:tc>
                  <a:txBody>
                    <a:bodyPr/>
                    <a:lstStyle/>
                    <a:p>
                      <a:pPr marL="0" marR="0">
                        <a:spcBef>
                          <a:spcPts val="0"/>
                        </a:spcBef>
                        <a:spcAft>
                          <a:spcPts val="0"/>
                        </a:spcAft>
                      </a:pPr>
                      <a:r>
                        <a:rPr lang="en-US" sz="2000" b="1" dirty="0">
                          <a:solidFill>
                            <a:srgbClr val="FFFF00"/>
                          </a:solidFill>
                          <a:effectLst/>
                          <a:latin typeface="Times New Roman" panose="02020603050405020304" pitchFamily="18" charset="0"/>
                        </a:rPr>
                        <a:t>Arrest, freeze, pause, interruption</a:t>
                      </a:r>
                      <a:endPar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tx1"/>
                          </a:solidFill>
                          <a:effectLst/>
                          <a:latin typeface="Times New Roman" panose="02020603050405020304" pitchFamily="18" charset="0"/>
                        </a:rPr>
                        <a:t>Behavior arrest</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6578858"/>
                  </a:ext>
                </a:extLst>
              </a:tr>
            </a:tbl>
          </a:graphicData>
        </a:graphic>
      </p:graphicFrame>
      <p:sp>
        <p:nvSpPr>
          <p:cNvPr id="9" name="TextBox 8"/>
          <p:cNvSpPr txBox="1"/>
          <p:nvPr/>
        </p:nvSpPr>
        <p:spPr>
          <a:xfrm>
            <a:off x="2895600" y="381000"/>
            <a:ext cx="2949269"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Wording Changes</a:t>
            </a:r>
          </a:p>
        </p:txBody>
      </p:sp>
      <p:sp>
        <p:nvSpPr>
          <p:cNvPr id="5" name="Rectangle 4"/>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45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9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690787" y="358895"/>
            <a:ext cx="384913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Supportive Information</a:t>
            </a:r>
          </a:p>
        </p:txBody>
      </p:sp>
      <p:sp>
        <p:nvSpPr>
          <p:cNvPr id="9" name="TextBox 8"/>
          <p:cNvSpPr txBox="1"/>
          <p:nvPr/>
        </p:nvSpPr>
        <p:spPr>
          <a:xfrm>
            <a:off x="917083" y="1384870"/>
            <a:ext cx="8032968" cy="2677656"/>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Seizures are usually classified by symptoms and signs</a:t>
            </a:r>
          </a:p>
          <a:p>
            <a:r>
              <a:rPr lang="en-US" sz="2400" b="1" dirty="0">
                <a:latin typeface="Times New Roman" panose="02020603050405020304" pitchFamily="18" charset="0"/>
                <a:cs typeface="Times New Roman" panose="02020603050405020304" pitchFamily="18" charset="0"/>
              </a:rPr>
              <a:t>But supportive information may be helpful, when available:</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Videos brought in by family </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EEG patterns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Lesions detected by neuroimaging </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Laboratory results such as detection of anti-neuronal antibodies </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Gene mutations </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Diagnosis of an epilepsy syndrome diagnosis</a:t>
            </a:r>
          </a:p>
        </p:txBody>
      </p:sp>
      <p:pic>
        <p:nvPicPr>
          <p:cNvPr id="1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35" y="4349467"/>
            <a:ext cx="7615237" cy="19002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43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42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262475" y="381000"/>
            <a:ext cx="2619050"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ICD9, 10, 11, 12</a:t>
            </a:r>
          </a:p>
        </p:txBody>
      </p:sp>
      <p:sp>
        <p:nvSpPr>
          <p:cNvPr id="9" name="TextBox 8"/>
          <p:cNvSpPr txBox="1"/>
          <p:nvPr/>
        </p:nvSpPr>
        <p:spPr>
          <a:xfrm>
            <a:off x="528329" y="1529510"/>
            <a:ext cx="8087342" cy="19389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ICD 9 &amp; 10 are in use now with old terminology: petit mal, grand mal</a:t>
            </a:r>
          </a:p>
          <a:p>
            <a:pPr marL="342900" indent="-342900">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ICD 11 does not name seizure types, but ILAE syndromes and etiologies</a:t>
            </a:r>
          </a:p>
          <a:p>
            <a:pPr marL="342900" indent="-342900">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ICD 12 should conform to the new ILAE seizure type classification</a:t>
            </a:r>
          </a:p>
        </p:txBody>
      </p:sp>
      <p:pic>
        <p:nvPicPr>
          <p:cNvPr id="2" name="Picture 1"/>
          <p:cNvPicPr>
            <a:picLocks noChangeAspect="1"/>
          </p:cNvPicPr>
          <p:nvPr/>
        </p:nvPicPr>
        <p:blipFill>
          <a:blip r:embed="rId2"/>
          <a:stretch>
            <a:fillRect/>
          </a:stretch>
        </p:blipFill>
        <p:spPr>
          <a:xfrm>
            <a:off x="271771" y="3429000"/>
            <a:ext cx="8343900" cy="2705100"/>
          </a:xfrm>
          <a:prstGeom prst="rect">
            <a:avLst/>
          </a:prstGeom>
        </p:spPr>
      </p:pic>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3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94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1772195" y="419424"/>
            <a:ext cx="5817618"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Glossary: Full list in Epilepsia Paper</a:t>
            </a:r>
          </a:p>
        </p:txBody>
      </p:sp>
      <p:graphicFrame>
        <p:nvGraphicFramePr>
          <p:cNvPr id="9" name="Table 8"/>
          <p:cNvGraphicFramePr>
            <a:graphicFrameLocks noGrp="1"/>
          </p:cNvGraphicFramePr>
          <p:nvPr>
            <p:extLst/>
          </p:nvPr>
        </p:nvGraphicFramePr>
        <p:xfrm>
          <a:off x="733759" y="1437666"/>
          <a:ext cx="7897090" cy="5028703"/>
        </p:xfrm>
        <a:graphic>
          <a:graphicData uri="http://schemas.openxmlformats.org/drawingml/2006/table">
            <a:tbl>
              <a:tblPr firstRow="1" firstCol="1" bandRow="1">
                <a:tableStyleId>{5C22544A-7EE6-4342-B048-85BDC9FD1C3A}</a:tableStyleId>
              </a:tblPr>
              <a:tblGrid>
                <a:gridCol w="1589554">
                  <a:extLst>
                    <a:ext uri="{9D8B030D-6E8A-4147-A177-3AD203B41FA5}">
                      <a16:colId xmlns:a16="http://schemas.microsoft.com/office/drawing/2014/main" xmlns="" val="1279453911"/>
                    </a:ext>
                  </a:extLst>
                </a:gridCol>
                <a:gridCol w="4931668">
                  <a:extLst>
                    <a:ext uri="{9D8B030D-6E8A-4147-A177-3AD203B41FA5}">
                      <a16:colId xmlns:a16="http://schemas.microsoft.com/office/drawing/2014/main" xmlns="" val="2141902565"/>
                    </a:ext>
                  </a:extLst>
                </a:gridCol>
                <a:gridCol w="1375868">
                  <a:extLst>
                    <a:ext uri="{9D8B030D-6E8A-4147-A177-3AD203B41FA5}">
                      <a16:colId xmlns:a16="http://schemas.microsoft.com/office/drawing/2014/main" xmlns="" val="2081362914"/>
                    </a:ext>
                  </a:extLst>
                </a:gridCol>
              </a:tblGrid>
              <a:tr h="222063">
                <a:tc>
                  <a:txBody>
                    <a:bodyPr/>
                    <a:lstStyle/>
                    <a:p>
                      <a:pPr marL="0" marR="0">
                        <a:spcBef>
                          <a:spcPts val="0"/>
                        </a:spcBef>
                        <a:spcAft>
                          <a:spcPts val="0"/>
                        </a:spcAft>
                      </a:pPr>
                      <a:r>
                        <a:rPr lang="en-US" sz="1400" dirty="0">
                          <a:solidFill>
                            <a:srgbClr val="FFFF00"/>
                          </a:solidFill>
                          <a:effectLst/>
                          <a:latin typeface="Times New Roman" panose="02020603050405020304" pitchFamily="18" charset="0"/>
                        </a:rPr>
                        <a:t>WORD</a:t>
                      </a:r>
                      <a:endPar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FFF00"/>
                          </a:solidFill>
                          <a:effectLst/>
                          <a:latin typeface="Times New Roman" panose="02020603050405020304" pitchFamily="18" charset="0"/>
                        </a:rPr>
                        <a:t>DEFINITION</a:t>
                      </a:r>
                      <a:endPar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FFF00"/>
                          </a:solidFill>
                          <a:effectLst/>
                          <a:latin typeface="Times New Roman" panose="02020603050405020304" pitchFamily="18" charset="0"/>
                        </a:rPr>
                        <a:t>SOURCE</a:t>
                      </a:r>
                      <a:endPar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98701408"/>
                  </a:ext>
                </a:extLst>
              </a:tr>
              <a:tr h="222063">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4892606"/>
                  </a:ext>
                </a:extLst>
              </a:tr>
              <a:tr h="1615004">
                <a:tc>
                  <a:txBody>
                    <a:bodyPr/>
                    <a:lstStyle/>
                    <a:p>
                      <a:pPr marL="0" marR="0">
                        <a:spcBef>
                          <a:spcPts val="0"/>
                        </a:spcBef>
                        <a:spcAft>
                          <a:spcPts val="0"/>
                        </a:spcAft>
                      </a:pPr>
                      <a:r>
                        <a:rPr lang="en-US" sz="1600" dirty="0">
                          <a:solidFill>
                            <a:srgbClr val="FFFF00"/>
                          </a:solidFill>
                          <a:effectLst/>
                          <a:latin typeface="Times New Roman" panose="02020603050405020304" pitchFamily="18" charset="0"/>
                        </a:rPr>
                        <a:t>absence, typical</a:t>
                      </a:r>
                    </a:p>
                    <a:p>
                      <a:pPr marL="0" marR="0">
                        <a:spcBef>
                          <a:spcPts val="0"/>
                        </a:spcBef>
                        <a:spcAft>
                          <a:spcPts val="0"/>
                        </a:spcAft>
                      </a:pPr>
                      <a:r>
                        <a:rPr lang="en-US" sz="1600" dirty="0">
                          <a:solidFill>
                            <a:srgbClr val="FFFF00"/>
                          </a:solidFill>
                          <a:effectLst/>
                          <a:latin typeface="Times New Roman" panose="02020603050405020304" pitchFamily="18" charset="0"/>
                        </a:rPr>
                        <a:t> </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a sudden onset, interruption of ongoing activities, a blank stare, possibly a brief up- ward deviation of the eyes.  Usually the patient will be unresponsive when spoken to.  Duration is a few seconds to half a minute with very rapid recovery.  Although not always available, an EEG would show generalized epileptiform discharges during the event. An absence seizure is by definition a seizure of generalized onset. The word is not synonymous with a blank stare, which also can be encountered with focal onset seizures.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Adapted from </a:t>
                      </a:r>
                      <a:r>
                        <a:rPr lang="en-US" sz="1200" u="none" strike="noStrike" baseline="30000" dirty="0">
                          <a:solidFill>
                            <a:schemeClr val="tx1"/>
                          </a:solidFill>
                          <a:effectLst/>
                          <a:latin typeface="Times New Roman" panose="02020603050405020304" pitchFamily="18" charset="0"/>
                          <a:hlinkClick r:id="rId2" action="ppaction://hlinkfile" tooltip="Blume, 2001 #694"/>
                        </a:rPr>
                        <a:t>11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0712154"/>
                  </a:ext>
                </a:extLst>
              </a:tr>
              <a:tr h="773015">
                <a:tc>
                  <a:txBody>
                    <a:bodyPr/>
                    <a:lstStyle/>
                    <a:p>
                      <a:pPr marL="0" marR="0">
                        <a:spcBef>
                          <a:spcPts val="0"/>
                        </a:spcBef>
                        <a:spcAft>
                          <a:spcPts val="0"/>
                        </a:spcAft>
                      </a:pPr>
                      <a:r>
                        <a:rPr lang="en-US" sz="1600" dirty="0">
                          <a:solidFill>
                            <a:srgbClr val="FFFF00"/>
                          </a:solidFill>
                          <a:effectLst/>
                          <a:latin typeface="Times New Roman" panose="02020603050405020304" pitchFamily="18" charset="0"/>
                        </a:rPr>
                        <a:t>absence, atypical</a:t>
                      </a:r>
                    </a:p>
                    <a:p>
                      <a:pPr marL="0" marR="0">
                        <a:spcBef>
                          <a:spcPts val="0"/>
                        </a:spcBef>
                        <a:spcAft>
                          <a:spcPts val="0"/>
                        </a:spcAft>
                      </a:pPr>
                      <a:r>
                        <a:rPr lang="en-US" sz="1600" dirty="0">
                          <a:solidFill>
                            <a:srgbClr val="FFFF00"/>
                          </a:solidFill>
                          <a:effectLst/>
                          <a:latin typeface="Times New Roman" panose="02020603050405020304" pitchFamily="18" charset="0"/>
                        </a:rPr>
                        <a:t> </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solidFill>
                            <a:schemeClr val="tx1"/>
                          </a:solidFill>
                          <a:effectLst/>
                          <a:latin typeface="Times New Roman" panose="02020603050405020304" pitchFamily="18" charset="0"/>
                        </a:rPr>
                        <a:t>an absence seizure with changes in tone that are more pronounced</a:t>
                      </a:r>
                    </a:p>
                    <a:p>
                      <a:pPr marL="0" marR="0">
                        <a:lnSpc>
                          <a:spcPct val="107000"/>
                        </a:lnSpc>
                        <a:spcBef>
                          <a:spcPts val="0"/>
                        </a:spcBef>
                        <a:spcAft>
                          <a:spcPts val="800"/>
                        </a:spcAft>
                      </a:pPr>
                      <a:r>
                        <a:rPr lang="en-US" sz="1200" dirty="0">
                          <a:solidFill>
                            <a:schemeClr val="tx1"/>
                          </a:solidFill>
                          <a:effectLst/>
                          <a:latin typeface="Times New Roman" panose="02020603050405020304" pitchFamily="18" charset="0"/>
                        </a:rPr>
                        <a:t>than in typical absence or the onset and/or cessation is not abrupt, often associated with slow, irregular, generalized spike-wave activity</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Adapted from Dreifuss </a:t>
                      </a:r>
                      <a:r>
                        <a:rPr lang="en-US" sz="1200" u="none" strike="noStrike" baseline="30000" dirty="0">
                          <a:solidFill>
                            <a:schemeClr val="tx1"/>
                          </a:solidFill>
                          <a:effectLst/>
                          <a:latin typeface="Times New Roman" panose="02020603050405020304" pitchFamily="18" charset="0"/>
                          <a:hlinkClick r:id="rId3" action="ppaction://hlinkfile" tooltip=", 1981 #1842"/>
                        </a:rPr>
                        <a:t>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22173074"/>
                  </a:ext>
                </a:extLst>
              </a:tr>
              <a:tr h="403751">
                <a:tc>
                  <a:txBody>
                    <a:bodyPr/>
                    <a:lstStyle/>
                    <a:p>
                      <a:pPr marL="0" marR="0">
                        <a:spcBef>
                          <a:spcPts val="0"/>
                        </a:spcBef>
                        <a:spcAft>
                          <a:spcPts val="0"/>
                        </a:spcAft>
                      </a:pPr>
                      <a:r>
                        <a:rPr lang="en-US" sz="1600" dirty="0">
                          <a:solidFill>
                            <a:srgbClr val="FFFF00"/>
                          </a:solidFill>
                          <a:effectLst/>
                          <a:latin typeface="Times New Roman" panose="02020603050405020304" pitchFamily="18" charset="0"/>
                        </a:rPr>
                        <a:t>arrest</a:t>
                      </a:r>
                    </a:p>
                    <a:p>
                      <a:pPr marL="0" marR="0">
                        <a:spcBef>
                          <a:spcPts val="0"/>
                        </a:spcBef>
                        <a:spcAft>
                          <a:spcPts val="0"/>
                        </a:spcAft>
                      </a:pPr>
                      <a:r>
                        <a:rPr lang="en-US" sz="1600" dirty="0">
                          <a:solidFill>
                            <a:srgbClr val="FFFF00"/>
                          </a:solidFill>
                          <a:effectLst/>
                          <a:latin typeface="Times New Roman" panose="02020603050405020304" pitchFamily="18" charset="0"/>
                        </a:rPr>
                        <a:t> </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see behavioral arrest</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rPr>
                        <a:t>new</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936872"/>
                  </a:ext>
                </a:extLst>
              </a:tr>
              <a:tr h="638432">
                <a:tc>
                  <a:txBody>
                    <a:bodyPr/>
                    <a:lstStyle/>
                    <a:p>
                      <a:pPr marL="0" marR="0">
                        <a:spcBef>
                          <a:spcPts val="0"/>
                        </a:spcBef>
                        <a:spcAft>
                          <a:spcPts val="0"/>
                        </a:spcAft>
                      </a:pPr>
                      <a:r>
                        <a:rPr lang="en-US" sz="1600" dirty="0">
                          <a:solidFill>
                            <a:srgbClr val="FFFF00"/>
                          </a:solidFill>
                          <a:effectLst/>
                          <a:latin typeface="Times New Roman" panose="02020603050405020304" pitchFamily="18" charset="0"/>
                        </a:rPr>
                        <a:t>atonic</a:t>
                      </a:r>
                    </a:p>
                    <a:p>
                      <a:pPr marL="0" marR="0">
                        <a:spcBef>
                          <a:spcPts val="0"/>
                        </a:spcBef>
                        <a:spcAft>
                          <a:spcPts val="0"/>
                        </a:spcAft>
                      </a:pPr>
                      <a:r>
                        <a:rPr lang="en-US" sz="1600" dirty="0">
                          <a:solidFill>
                            <a:srgbClr val="FFFF00"/>
                          </a:solidFill>
                          <a:effectLst/>
                          <a:latin typeface="Times New Roman" panose="02020603050405020304" pitchFamily="18" charset="0"/>
                        </a:rPr>
                        <a:t> </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solidFill>
                            <a:schemeClr val="tx1"/>
                          </a:solidFill>
                          <a:effectLst/>
                          <a:latin typeface="Times New Roman" panose="02020603050405020304" pitchFamily="18" charset="0"/>
                        </a:rPr>
                        <a:t>sudden loss or diminution of muscle tone without apparent preceding myoclonic or tonic event lasting ~1 to 2 s, involving head, trunk, jaw, or limb musculature.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u="none" strike="noStrike" baseline="30000" dirty="0">
                          <a:solidFill>
                            <a:schemeClr val="tx1"/>
                          </a:solidFill>
                          <a:effectLst/>
                          <a:latin typeface="Times New Roman" panose="02020603050405020304" pitchFamily="18" charset="0"/>
                          <a:hlinkClick r:id="rId2" action="ppaction://hlinkfile" tooltip="Blume, 2001 #694"/>
                        </a:rPr>
                        <a:t>11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81642727"/>
                  </a:ext>
                </a:extLst>
              </a:tr>
              <a:tr h="1070446">
                <a:tc>
                  <a:txBody>
                    <a:bodyPr/>
                    <a:lstStyle/>
                    <a:p>
                      <a:pPr marL="0" marR="0">
                        <a:spcBef>
                          <a:spcPts val="0"/>
                        </a:spcBef>
                        <a:spcAft>
                          <a:spcPts val="0"/>
                        </a:spcAft>
                      </a:pPr>
                      <a:r>
                        <a:rPr lang="en-US" sz="1600" dirty="0">
                          <a:solidFill>
                            <a:srgbClr val="FFFF00"/>
                          </a:solidFill>
                          <a:effectLst/>
                          <a:latin typeface="Times New Roman" panose="02020603050405020304" pitchFamily="18" charset="0"/>
                        </a:rPr>
                        <a:t>automatism</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solidFill>
                            <a:schemeClr val="tx1"/>
                          </a:solidFill>
                          <a:effectLst/>
                          <a:latin typeface="Times New Roman" panose="02020603050405020304" pitchFamily="18" charset="0"/>
                        </a:rPr>
                        <a:t>a more or less coordinated motor activity usually occurring when cognition is impaired and for which the subject is usually (but not always) amnesic afterward.  This often resembles a voluntary movement and may consist of an inappropriate continuation of </a:t>
                      </a:r>
                      <a:r>
                        <a:rPr lang="en-US" sz="1200" dirty="0" err="1">
                          <a:solidFill>
                            <a:schemeClr val="tx1"/>
                          </a:solidFill>
                          <a:effectLst/>
                          <a:latin typeface="Times New Roman" panose="02020603050405020304" pitchFamily="18" charset="0"/>
                        </a:rPr>
                        <a:t>preictal</a:t>
                      </a:r>
                      <a:r>
                        <a:rPr lang="en-US" sz="1200" dirty="0">
                          <a:solidFill>
                            <a:schemeClr val="tx1"/>
                          </a:solidFill>
                          <a:effectLst/>
                          <a:latin typeface="Times New Roman" panose="02020603050405020304" pitchFamily="18" charset="0"/>
                        </a:rPr>
                        <a:t> motor activity.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u="none" strike="noStrike" baseline="30000" dirty="0">
                          <a:solidFill>
                            <a:schemeClr val="tx1"/>
                          </a:solidFill>
                          <a:effectLst/>
                          <a:latin typeface="Times New Roman" panose="02020603050405020304" pitchFamily="18" charset="0"/>
                          <a:hlinkClick r:id="rId2" action="ppaction://hlinkfile" tooltip="Blume, 2001 #694"/>
                        </a:rPr>
                        <a:t>11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13315969"/>
                  </a:ext>
                </a:extLst>
              </a:tr>
            </a:tbl>
          </a:graphicData>
        </a:graphic>
      </p:graphicFrame>
      <p:sp>
        <p:nvSpPr>
          <p:cNvPr id="5" name="Rectangle 4"/>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18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80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4802" y="415290"/>
            <a:ext cx="2997937" cy="3539430"/>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Common Descriptors</a:t>
            </a:r>
          </a:p>
          <a:p>
            <a:r>
              <a:rPr lang="en-US" sz="2000" b="1" dirty="0">
                <a:latin typeface="Times New Roman" panose="02020603050405020304" pitchFamily="18" charset="0"/>
                <a:cs typeface="Times New Roman" panose="02020603050405020304" pitchFamily="18" charset="0"/>
              </a:rPr>
              <a:t>of other symptoms</a:t>
            </a:r>
          </a:p>
          <a:p>
            <a:r>
              <a:rPr lang="en-US" sz="2000" b="1" dirty="0">
                <a:latin typeface="Times New Roman" panose="02020603050405020304" pitchFamily="18" charset="0"/>
                <a:cs typeface="Times New Roman" panose="02020603050405020304" pitchFamily="18" charset="0"/>
              </a:rPr>
              <a:t>and signs during</a:t>
            </a:r>
          </a:p>
          <a:p>
            <a:r>
              <a:rPr lang="en-US" sz="2000" b="1" dirty="0">
                <a:latin typeface="Times New Roman" panose="02020603050405020304" pitchFamily="18" charset="0"/>
                <a:cs typeface="Times New Roman" panose="02020603050405020304" pitchFamily="18" charset="0"/>
              </a:rPr>
              <a:t>seizures.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These are not seizure</a:t>
            </a:r>
          </a:p>
          <a:p>
            <a:r>
              <a:rPr lang="en-US" sz="2000" b="1" dirty="0">
                <a:latin typeface="Times New Roman" panose="02020603050405020304" pitchFamily="18" charset="0"/>
                <a:cs typeface="Times New Roman" panose="02020603050405020304" pitchFamily="18" charset="0"/>
              </a:rPr>
              <a:t>types, just suggested</a:t>
            </a:r>
          </a:p>
          <a:p>
            <a:r>
              <a:rPr lang="en-US" sz="2000" b="1" dirty="0">
                <a:latin typeface="Times New Roman" panose="02020603050405020304" pitchFamily="18" charset="0"/>
                <a:cs typeface="Times New Roman" panose="02020603050405020304" pitchFamily="18" charset="0"/>
              </a:rPr>
              <a:t>descriptive words.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 free text description</a:t>
            </a:r>
          </a:p>
          <a:p>
            <a:r>
              <a:rPr lang="en-US" sz="2000" b="1" dirty="0">
                <a:latin typeface="Times New Roman" panose="02020603050405020304" pitchFamily="18" charset="0"/>
                <a:cs typeface="Times New Roman" panose="02020603050405020304" pitchFamily="18" charset="0"/>
              </a:rPr>
              <a:t>is also highly encouraged.</a:t>
            </a:r>
          </a:p>
        </p:txBody>
      </p:sp>
      <p:pic>
        <p:nvPicPr>
          <p:cNvPr id="2" name="Picture 1"/>
          <p:cNvPicPr>
            <a:picLocks noChangeAspect="1"/>
          </p:cNvPicPr>
          <p:nvPr/>
        </p:nvPicPr>
        <p:blipFill>
          <a:blip r:embed="rId2"/>
          <a:stretch>
            <a:fillRect/>
          </a:stretch>
        </p:blipFill>
        <p:spPr>
          <a:xfrm>
            <a:off x="3678864" y="415290"/>
            <a:ext cx="4976037" cy="5909044"/>
          </a:xfrm>
          <a:prstGeom prst="rect">
            <a:avLst/>
          </a:prstGeom>
        </p:spPr>
      </p:pic>
      <p:sp>
        <p:nvSpPr>
          <p:cNvPr id="4" name="Rectangle 3"/>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59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452924" y="1491492"/>
            <a:ext cx="227722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tonic-</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tonic</a:t>
            </a:r>
          </a:p>
          <a:p>
            <a:pPr>
              <a:spcBef>
                <a:spcPct val="0"/>
              </a:spcBef>
              <a:buNone/>
            </a:pPr>
            <a:r>
              <a:rPr lang="en-US" altLang="en-US" sz="1400" b="1" dirty="0">
                <a:latin typeface="Times New Roman" panose="02020603050405020304" pitchFamily="18" charset="0"/>
                <a:cs typeface="Times New Roman" panose="02020603050405020304" pitchFamily="18" charset="0"/>
              </a:rPr>
              <a:t>   myoclonic</a:t>
            </a:r>
          </a:p>
          <a:p>
            <a:pPr>
              <a:spcBef>
                <a:spcPct val="0"/>
              </a:spcBef>
              <a:buNone/>
            </a:pPr>
            <a:r>
              <a:rPr lang="en-US" altLang="en-US" sz="1400" b="1" dirty="0">
                <a:latin typeface="Times New Roman" panose="02020603050405020304" pitchFamily="18" charset="0"/>
                <a:cs typeface="Times New Roman" panose="02020603050405020304" pitchFamily="18" charset="0"/>
              </a:rPr>
              <a:t>   myoclonic-tonic-</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myoclonic-atonic</a:t>
            </a:r>
          </a:p>
          <a:p>
            <a:pPr>
              <a:spcBef>
                <a:spcPct val="0"/>
              </a:spcBef>
              <a:buNone/>
            </a:pPr>
            <a:r>
              <a:rPr lang="en-US" altLang="en-US" sz="1400" b="1" dirty="0">
                <a:latin typeface="Times New Roman" panose="02020603050405020304" pitchFamily="18" charset="0"/>
                <a:cs typeface="Times New Roman" panose="02020603050405020304" pitchFamily="18" charset="0"/>
              </a:rPr>
              <a:t>   atonic</a:t>
            </a:r>
          </a:p>
          <a:p>
            <a:pPr>
              <a:spcBef>
                <a:spcPct val="0"/>
              </a:spcBef>
              <a:buNone/>
            </a:pPr>
            <a:r>
              <a:rPr lang="en-US" altLang="en-US" sz="1400" b="1" dirty="0">
                <a:latin typeface="Times New Roman" panose="02020603050405020304" pitchFamily="18" charset="0"/>
                <a:cs typeface="Times New Roman" panose="02020603050405020304" pitchFamily="18" charset="0"/>
              </a:rPr>
              <a:t>   epileptic spasms</a:t>
            </a:r>
            <a:r>
              <a:rPr lang="en-US"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 (absence)</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typical</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atypical</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myoclonic</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eyelid myoclonia</a:t>
            </a:r>
          </a:p>
          <a:p>
            <a:pPr>
              <a:spcBef>
                <a:spcPct val="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p>
        </p:txBody>
      </p:sp>
      <p:grpSp>
        <p:nvGrpSpPr>
          <p:cNvPr id="5" name="Group 1"/>
          <p:cNvGrpSpPr>
            <a:grpSpLocks/>
          </p:cNvGrpSpPr>
          <p:nvPr/>
        </p:nvGrpSpPr>
        <p:grpSpPr bwMode="auto">
          <a:xfrm>
            <a:off x="5964183" y="882572"/>
            <a:ext cx="2417817" cy="482600"/>
            <a:chOff x="6569532" y="3173412"/>
            <a:chExt cx="2276890" cy="381235"/>
          </a:xfrm>
        </p:grpSpPr>
        <p:sp>
          <p:nvSpPr>
            <p:cNvPr id="6" name="TextBox 8"/>
            <p:cNvSpPr txBox="1">
              <a:spLocks noChangeArrowheads="1"/>
            </p:cNvSpPr>
            <p:nvPr/>
          </p:nvSpPr>
          <p:spPr bwMode="auto">
            <a:xfrm>
              <a:off x="6726491" y="3197721"/>
              <a:ext cx="2119931" cy="31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Unknown Onset</a:t>
              </a:r>
              <a:endParaRPr lang="en-US" altLang="en-US" sz="2400" b="1" dirty="0">
                <a:latin typeface="Times New Roman" panose="02020603050405020304" pitchFamily="18" charset="0"/>
                <a:cs typeface="Times New Roman" panose="02020603050405020304" pitchFamily="18" charset="0"/>
              </a:endParaRPr>
            </a:p>
          </p:txBody>
        </p:sp>
        <p:sp>
          <p:nvSpPr>
            <p:cNvPr id="7" name="Rounded Rectangle 6"/>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8" name="Rounded Rectangle 7"/>
          <p:cNvSpPr/>
          <p:nvPr/>
        </p:nvSpPr>
        <p:spPr bwMode="auto">
          <a:xfrm>
            <a:off x="694828" y="2156655"/>
            <a:ext cx="2316162" cy="33350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9" name="TextBox 8"/>
          <p:cNvSpPr txBox="1">
            <a:spLocks noChangeArrowheads="1"/>
          </p:cNvSpPr>
          <p:nvPr/>
        </p:nvSpPr>
        <p:spPr bwMode="auto">
          <a:xfrm>
            <a:off x="941338" y="2167767"/>
            <a:ext cx="199048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 Onset</a:t>
            </a:r>
          </a:p>
          <a:p>
            <a:pPr>
              <a:spcBef>
                <a:spcPct val="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automatisms</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FontTx/>
              <a:buNone/>
            </a:pPr>
            <a:r>
              <a:rPr lang="en-US" altLang="en-US" sz="1400" b="1" dirty="0">
                <a:latin typeface="Times New Roman" panose="02020603050405020304" pitchFamily="18" charset="0"/>
                <a:cs typeface="Times New Roman" panose="02020603050405020304" pitchFamily="18" charset="0"/>
              </a:rPr>
              <a:t>   atonic</a:t>
            </a:r>
            <a:r>
              <a:rPr lang="en-US"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n-US" altLang="en-US" sz="1400" b="1" dirty="0">
                <a:latin typeface="Times New Roman" panose="02020603050405020304" pitchFamily="18" charset="0"/>
                <a:cs typeface="Times New Roman" panose="02020603050405020304" pitchFamily="18" charset="0"/>
              </a:rPr>
              <a:t>   clonic</a:t>
            </a:r>
          </a:p>
          <a:p>
            <a:pPr>
              <a:spcBef>
                <a:spcPct val="0"/>
              </a:spcBef>
              <a:buNone/>
            </a:pPr>
            <a:r>
              <a:rPr lang="en-US" altLang="en-US" sz="1400" b="1" dirty="0">
                <a:latin typeface="Times New Roman" panose="02020603050405020304" pitchFamily="18" charset="0"/>
                <a:cs typeface="Times New Roman" panose="02020603050405020304" pitchFamily="18" charset="0"/>
              </a:rPr>
              <a:t>   epileptic spasms</a:t>
            </a:r>
            <a:r>
              <a:rPr lang="en-US"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n-US" altLang="en-US" sz="1400" b="1" dirty="0">
                <a:latin typeface="Times New Roman" panose="02020603050405020304" pitchFamily="18" charset="0"/>
                <a:cs typeface="Times New Roman" panose="02020603050405020304" pitchFamily="18" charset="0"/>
              </a:rPr>
              <a:t>   hyperkinetic</a:t>
            </a:r>
          </a:p>
          <a:p>
            <a:pPr>
              <a:spcBef>
                <a:spcPct val="0"/>
              </a:spcBef>
              <a:buFontTx/>
              <a:buNone/>
            </a:pPr>
            <a:r>
              <a:rPr lang="en-US" altLang="en-US" sz="1400" b="1" dirty="0">
                <a:latin typeface="Times New Roman" panose="02020603050405020304" pitchFamily="18" charset="0"/>
                <a:cs typeface="Times New Roman" panose="02020603050405020304" pitchFamily="18" charset="0"/>
              </a:rPr>
              <a:t>   myoclonic</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tonic</a:t>
            </a:r>
          </a:p>
          <a:p>
            <a:pPr>
              <a:lnSpc>
                <a:spcPts val="2400"/>
              </a:lnSpc>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Non-Motor Onset</a:t>
            </a:r>
          </a:p>
          <a:p>
            <a:pPr>
              <a:spcBef>
                <a:spcPct val="0"/>
              </a:spcBef>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autonomic</a:t>
            </a:r>
          </a:p>
          <a:p>
            <a:pPr>
              <a:spcBef>
                <a:spcPct val="0"/>
              </a:spcBef>
              <a:buNone/>
            </a:pPr>
            <a:r>
              <a:rPr lang="en-US" altLang="en-US" sz="1400" b="1" dirty="0">
                <a:latin typeface="Times New Roman" panose="02020603050405020304" pitchFamily="18" charset="0"/>
                <a:cs typeface="Times New Roman" panose="02020603050405020304" pitchFamily="18" charset="0"/>
              </a:rPr>
              <a:t>   behavior arrest</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cognitive </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emotional </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sensory    </a:t>
            </a:r>
          </a:p>
        </p:txBody>
      </p:sp>
      <p:grpSp>
        <p:nvGrpSpPr>
          <p:cNvPr id="10" name="Group 4"/>
          <p:cNvGrpSpPr>
            <a:grpSpLocks/>
          </p:cNvGrpSpPr>
          <p:nvPr/>
        </p:nvGrpSpPr>
        <p:grpSpPr bwMode="auto">
          <a:xfrm>
            <a:off x="670417" y="5726670"/>
            <a:ext cx="2371163" cy="392230"/>
            <a:chOff x="6002298" y="3968750"/>
            <a:chExt cx="2548018" cy="603250"/>
          </a:xfrm>
        </p:grpSpPr>
        <p:sp>
          <p:nvSpPr>
            <p:cNvPr id="11" name="Rectangle 10"/>
            <p:cNvSpPr>
              <a:spLocks noChangeArrowheads="1"/>
            </p:cNvSpPr>
            <p:nvPr/>
          </p:nvSpPr>
          <p:spPr bwMode="auto">
            <a:xfrm>
              <a:off x="6002298" y="4000500"/>
              <a:ext cx="2548018" cy="47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b="1" dirty="0">
                  <a:latin typeface="Times New Roman" panose="02020603050405020304" pitchFamily="18" charset="0"/>
                  <a:cs typeface="Times New Roman" panose="02020603050405020304" pitchFamily="18" charset="0"/>
                </a:rPr>
                <a:t>focal to bilateral tonic-clonic</a:t>
              </a:r>
            </a:p>
          </p:txBody>
        </p:sp>
        <p:sp>
          <p:nvSpPr>
            <p:cNvPr id="12" name="Rounded Rectangle 11"/>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3" name="Group 20"/>
          <p:cNvGrpSpPr>
            <a:grpSpLocks/>
          </p:cNvGrpSpPr>
          <p:nvPr/>
        </p:nvGrpSpPr>
        <p:grpSpPr bwMode="auto">
          <a:xfrm>
            <a:off x="3338347" y="884159"/>
            <a:ext cx="2273300" cy="484188"/>
            <a:chOff x="6405068" y="1008185"/>
            <a:chExt cx="2130431" cy="380608"/>
          </a:xfrm>
        </p:grpSpPr>
        <p:sp>
          <p:nvSpPr>
            <p:cNvPr id="14" name="TextBox 8"/>
            <p:cNvSpPr txBox="1">
              <a:spLocks noChangeArrowheads="1"/>
            </p:cNvSpPr>
            <p:nvPr/>
          </p:nvSpPr>
          <p:spPr bwMode="auto">
            <a:xfrm>
              <a:off x="6405068" y="1031118"/>
              <a:ext cx="2130431" cy="31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 Generalized Onset</a:t>
              </a:r>
              <a:endParaRPr lang="en-US" altLang="en-US" sz="24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6" name="Group 4"/>
          <p:cNvGrpSpPr>
            <a:grpSpLocks/>
          </p:cNvGrpSpPr>
          <p:nvPr/>
        </p:nvGrpSpPr>
        <p:grpSpPr bwMode="auto">
          <a:xfrm>
            <a:off x="701258" y="885747"/>
            <a:ext cx="2233613" cy="482600"/>
            <a:chOff x="800099" y="839788"/>
            <a:chExt cx="1933940" cy="482600"/>
          </a:xfrm>
        </p:grpSpPr>
        <p:sp>
          <p:nvSpPr>
            <p:cNvPr id="17" name="TextBox 8"/>
            <p:cNvSpPr txBox="1">
              <a:spLocks noChangeArrowheads="1"/>
            </p:cNvSpPr>
            <p:nvPr/>
          </p:nvSpPr>
          <p:spPr bwMode="auto">
            <a:xfrm>
              <a:off x="1087004" y="878865"/>
              <a:ext cx="1360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Focal Onset</a:t>
              </a:r>
              <a:endParaRPr lang="en-US" altLang="en-US" sz="2400" b="1" dirty="0">
                <a:latin typeface="Times New Roman" panose="02020603050405020304" pitchFamily="18" charset="0"/>
                <a:cs typeface="Times New Roman" panose="02020603050405020304" pitchFamily="18" charset="0"/>
              </a:endParaRPr>
            </a:p>
          </p:txBody>
        </p:sp>
        <p:sp>
          <p:nvSpPr>
            <p:cNvPr id="18" name="Rounded Rectangle 17"/>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9" name="Group 5"/>
          <p:cNvGrpSpPr>
            <a:grpSpLocks/>
          </p:cNvGrpSpPr>
          <p:nvPr/>
        </p:nvGrpSpPr>
        <p:grpSpPr bwMode="auto">
          <a:xfrm>
            <a:off x="743826" y="1468602"/>
            <a:ext cx="2141053" cy="584351"/>
            <a:chOff x="4746624" y="5406469"/>
            <a:chExt cx="2106234" cy="584509"/>
          </a:xfrm>
        </p:grpSpPr>
        <p:sp>
          <p:nvSpPr>
            <p:cNvPr id="20" name="TextBox 1"/>
            <p:cNvSpPr txBox="1">
              <a:spLocks noChangeArrowheads="1"/>
            </p:cNvSpPr>
            <p:nvPr/>
          </p:nvSpPr>
          <p:spPr bwMode="auto">
            <a:xfrm>
              <a:off x="4835308" y="5528846"/>
              <a:ext cx="815623" cy="3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latin typeface="Times New Roman" panose="02020603050405020304" pitchFamily="18" charset="0"/>
                  <a:cs typeface="Times New Roman" panose="02020603050405020304" pitchFamily="18" charset="0"/>
                </a:rPr>
                <a:t>Aware </a:t>
              </a:r>
              <a:endParaRPr lang="en-US" altLang="en-US" sz="1800" b="1" baseline="30000" dirty="0">
                <a:latin typeface="Times New Roman" panose="02020603050405020304" pitchFamily="18" charset="0"/>
                <a:cs typeface="Times New Roman" panose="02020603050405020304" pitchFamily="18" charset="0"/>
              </a:endParaRPr>
            </a:p>
          </p:txBody>
        </p:sp>
        <p:sp>
          <p:nvSpPr>
            <p:cNvPr id="21" name="TextBox 2"/>
            <p:cNvSpPr txBox="1">
              <a:spLocks noChangeArrowheads="1"/>
            </p:cNvSpPr>
            <p:nvPr/>
          </p:nvSpPr>
          <p:spPr bwMode="auto">
            <a:xfrm>
              <a:off x="5724714" y="5436830"/>
              <a:ext cx="1128144" cy="55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Impaired</a:t>
              </a:r>
            </a:p>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Awareness </a:t>
              </a:r>
              <a:endParaRPr lang="en-US" altLang="en-US" sz="1800" b="1" baseline="30000" dirty="0">
                <a:latin typeface="Times New Roman" panose="02020603050405020304" pitchFamily="18" charset="0"/>
                <a:cs typeface="Times New Roman" panose="02020603050405020304" pitchFamily="18" charset="0"/>
              </a:endParaRPr>
            </a:p>
          </p:txBody>
        </p:sp>
        <p:sp>
          <p:nvSpPr>
            <p:cNvPr id="22" name="Rounded Rectangle 21"/>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3" name="Straight Connector 22"/>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1"/>
          <p:cNvSpPr>
            <a:spLocks noChangeArrowheads="1"/>
          </p:cNvSpPr>
          <p:nvPr/>
        </p:nvSpPr>
        <p:spPr bwMode="auto">
          <a:xfrm>
            <a:off x="6420028" y="1465640"/>
            <a:ext cx="163675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8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tonic-</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FontTx/>
              <a:buNone/>
            </a:pPr>
            <a:r>
              <a:rPr lang="en-US" altLang="en-US" sz="1400" b="1" dirty="0">
                <a:latin typeface="Times New Roman" panose="02020603050405020304" pitchFamily="18" charset="0"/>
                <a:cs typeface="Times New Roman" panose="02020603050405020304" pitchFamily="18" charset="0"/>
              </a:rPr>
              <a:t>   epileptic spasms</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a:t>
            </a:r>
          </a:p>
          <a:p>
            <a:pPr>
              <a:spcBef>
                <a:spcPct val="0"/>
              </a:spcBef>
              <a:buNone/>
            </a:pPr>
            <a:r>
              <a:rPr lang="en-US" altLang="en-US" sz="1800" b="1"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behavior arrest</a:t>
            </a:r>
          </a:p>
          <a:p>
            <a:pPr>
              <a:spcBef>
                <a:spcPct val="0"/>
              </a:spcBef>
              <a:buFontTx/>
              <a:buNone/>
            </a:pPr>
            <a:endParaRPr lang="en-US" altLang="en-US" sz="1800" b="1" dirty="0">
              <a:latin typeface="Times New Roman" panose="02020603050405020304" pitchFamily="18" charset="0"/>
              <a:cs typeface="Times New Roman" panose="02020603050405020304" pitchFamily="18" charset="0"/>
            </a:endParaRPr>
          </a:p>
        </p:txBody>
      </p:sp>
      <p:sp>
        <p:nvSpPr>
          <p:cNvPr id="25" name="Rounded Rectangle 24"/>
          <p:cNvSpPr/>
          <p:nvPr/>
        </p:nvSpPr>
        <p:spPr bwMode="auto">
          <a:xfrm>
            <a:off x="3326373" y="1472746"/>
            <a:ext cx="2388627" cy="33677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6" name="Rounded Rectangle 25"/>
          <p:cNvSpPr/>
          <p:nvPr/>
        </p:nvSpPr>
        <p:spPr bwMode="auto">
          <a:xfrm>
            <a:off x="5970532" y="1473578"/>
            <a:ext cx="2254250" cy="14467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7" name="TextBox 26"/>
          <p:cNvSpPr txBox="1"/>
          <p:nvPr/>
        </p:nvSpPr>
        <p:spPr>
          <a:xfrm>
            <a:off x="867105" y="228600"/>
            <a:ext cx="8284127" cy="461665"/>
          </a:xfrm>
          <a:prstGeom prst="rect">
            <a:avLst/>
          </a:prstGeom>
          <a:noFill/>
        </p:spPr>
        <p:txBody>
          <a:bodyPr wrap="non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ILAE 2017 Classification of Seizure Types Expanded Version</a:t>
            </a:r>
            <a:r>
              <a:rPr lang="en-US" sz="2400" b="1" baseline="30000" dirty="0">
                <a:solidFill>
                  <a:srgbClr val="7030A0"/>
                </a:solidFill>
                <a:latin typeface="Times New Roman" panose="02020603050405020304" pitchFamily="18" charset="0"/>
                <a:cs typeface="Times New Roman" panose="02020603050405020304" pitchFamily="18" charset="0"/>
              </a:rPr>
              <a:t>1</a:t>
            </a:r>
          </a:p>
        </p:txBody>
      </p:sp>
      <p:sp>
        <p:nvSpPr>
          <p:cNvPr id="28" name="Rectangle 1"/>
          <p:cNvSpPr>
            <a:spLocks noChangeArrowheads="1"/>
          </p:cNvSpPr>
          <p:nvPr/>
        </p:nvSpPr>
        <p:spPr bwMode="auto">
          <a:xfrm>
            <a:off x="6420028" y="3367266"/>
            <a:ext cx="1636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800" b="1" dirty="0">
                <a:latin typeface="Times New Roman" panose="02020603050405020304" pitchFamily="18" charset="0"/>
                <a:cs typeface="Times New Roman" panose="02020603050405020304" pitchFamily="18" charset="0"/>
              </a:rPr>
              <a:t>Unclassified</a:t>
            </a:r>
            <a:r>
              <a:rPr lang="en-US" altLang="en-US" sz="1800" b="1" baseline="30000" dirty="0">
                <a:latin typeface="Times New Roman" panose="02020603050405020304" pitchFamily="18" charset="0"/>
                <a:cs typeface="Times New Roman" panose="02020603050405020304" pitchFamily="18" charset="0"/>
              </a:rPr>
              <a:t>3</a:t>
            </a:r>
          </a:p>
        </p:txBody>
      </p:sp>
      <p:sp>
        <p:nvSpPr>
          <p:cNvPr id="29" name="Rounded Rectangle 28"/>
          <p:cNvSpPr/>
          <p:nvPr/>
        </p:nvSpPr>
        <p:spPr bwMode="auto">
          <a:xfrm>
            <a:off x="5964182" y="3367266"/>
            <a:ext cx="2254250" cy="361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30" name="TextBox 29"/>
          <p:cNvSpPr txBox="1"/>
          <p:nvPr/>
        </p:nvSpPr>
        <p:spPr>
          <a:xfrm>
            <a:off x="3261314" y="5071982"/>
            <a:ext cx="5407607" cy="1277273"/>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n-GB" altLang="en-US" sz="1600" baseline="30000" dirty="0">
                <a:latin typeface="Times New Roman" panose="02020603050405020304" pitchFamily="18" charset="0"/>
                <a:cs typeface="Times New Roman" panose="02020603050405020304" pitchFamily="18" charset="0"/>
              </a:rPr>
              <a:t>1</a:t>
            </a:r>
            <a:r>
              <a:rPr lang="en-GB" altLang="en-US" sz="1100" dirty="0">
                <a:latin typeface="Times New Roman" panose="02020603050405020304" pitchFamily="18" charset="0"/>
                <a:cs typeface="Times New Roman" panose="02020603050405020304" pitchFamily="18" charset="0"/>
              </a:rPr>
              <a:t>   Definitions, other seizure types and descriptors are listed in the </a:t>
            </a:r>
          </a:p>
          <a:p>
            <a:r>
              <a:rPr lang="en-GB" altLang="en-US" sz="1100" dirty="0">
                <a:latin typeface="Times New Roman" panose="02020603050405020304" pitchFamily="18" charset="0"/>
                <a:cs typeface="Times New Roman" panose="02020603050405020304" pitchFamily="18" charset="0"/>
              </a:rPr>
              <a:t>     accompanying paper and glossary of terms.</a:t>
            </a:r>
          </a:p>
          <a:p>
            <a:endParaRPr lang="en-GB" altLang="en-US" sz="11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2</a:t>
            </a:r>
            <a:r>
              <a:rPr lang="en-GB" sz="1100" dirty="0">
                <a:latin typeface="Times New Roman" panose="02020603050405020304" pitchFamily="18" charset="0"/>
                <a:cs typeface="Times New Roman" panose="02020603050405020304" pitchFamily="18" charset="0"/>
              </a:rPr>
              <a:t>  These could be focal or generalized, with or without alteration of awareness</a:t>
            </a:r>
            <a:endParaRPr lang="en-US" sz="1100" dirty="0">
              <a:latin typeface="Times New Roman" panose="02020603050405020304" pitchFamily="18" charset="0"/>
              <a:cs typeface="Times New Roman" panose="02020603050405020304" pitchFamily="18" charset="0"/>
            </a:endParaRPr>
          </a:p>
          <a:p>
            <a:endParaRPr lang="en-GB" altLang="en-US" sz="1100" dirty="0">
              <a:latin typeface="Times New Roman" panose="02020603050405020304" pitchFamily="18" charset="0"/>
              <a:cs typeface="Times New Roman" panose="02020603050405020304" pitchFamily="18" charset="0"/>
            </a:endParaRPr>
          </a:p>
          <a:p>
            <a:r>
              <a:rPr lang="en-GB" altLang="en-US" sz="1600" baseline="30000" dirty="0">
                <a:latin typeface="Times New Roman" panose="02020603050405020304" pitchFamily="18" charset="0"/>
                <a:cs typeface="Times New Roman" panose="02020603050405020304" pitchFamily="18" charset="0"/>
              </a:rPr>
              <a:t>3</a:t>
            </a:r>
            <a:r>
              <a:rPr lang="en-GB" altLang="en-US" sz="1100" dirty="0">
                <a:latin typeface="Times New Roman" panose="02020603050405020304" pitchFamily="18" charset="0"/>
                <a:cs typeface="Times New Roman" panose="02020603050405020304" pitchFamily="18" charset="0"/>
              </a:rPr>
              <a:t>  Due to inadequate information or inability to place in other categories</a:t>
            </a:r>
          </a:p>
          <a:p>
            <a:endParaRPr lang="en-GB" altLang="en-US" sz="1100" dirty="0">
              <a:latin typeface="Times New Roman" panose="02020603050405020304" pitchFamily="18" charset="0"/>
              <a:cs typeface="Times New Roman" panose="02020603050405020304" pitchFamily="18" charset="0"/>
            </a:endParaRPr>
          </a:p>
        </p:txBody>
      </p:sp>
      <p:sp>
        <p:nvSpPr>
          <p:cNvPr id="31" name="Rectangle 30"/>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0944" y="6211669"/>
            <a:ext cx="6773538" cy="646331"/>
          </a:xfrm>
          <a:prstGeom prst="rect">
            <a:avLst/>
          </a:prstGeom>
          <a:noFill/>
        </p:spPr>
        <p:txBody>
          <a:bodyPr wrap="square" rtlCol="0">
            <a:spAutoFit/>
          </a:bodyPr>
          <a:lstStyle/>
          <a:p>
            <a:r>
              <a:rPr lang="en-US" dirty="0"/>
              <a:t>From </a:t>
            </a:r>
            <a:r>
              <a:rPr lang="en-US" i="1" dirty="0"/>
              <a:t>Fisher et al. Instruction manual for the ILAE 2017 operational classification of seizure types. </a:t>
            </a:r>
            <a:r>
              <a:rPr lang="en-US" i="1" dirty="0" err="1"/>
              <a:t>Epilepsia</a:t>
            </a:r>
            <a:r>
              <a:rPr lang="en-US" i="1" dirty="0"/>
              <a:t> </a:t>
            </a:r>
            <a:r>
              <a:rPr lang="en-US" i="1" dirty="0" err="1"/>
              <a:t>doi</a:t>
            </a:r>
            <a:r>
              <a:rPr lang="en-US" i="1" dirty="0"/>
              <a:t>: 10.1111/epi.13671</a:t>
            </a:r>
            <a:endParaRPr lang="en-US" dirty="0"/>
          </a:p>
        </p:txBody>
      </p:sp>
    </p:spTree>
    <p:extLst>
      <p:ext uri="{BB962C8B-B14F-4D97-AF65-F5344CB8AC3E}">
        <p14:creationId xmlns:p14="http://schemas.microsoft.com/office/powerpoint/2010/main" val="156887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Map old to new terms </a:t>
            </a:r>
          </a:p>
        </p:txBody>
      </p:sp>
      <p:sp>
        <p:nvSpPr>
          <p:cNvPr id="5" name="TextBox 4"/>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05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 name="TextBox 8"/>
          <p:cNvSpPr txBox="1"/>
          <p:nvPr/>
        </p:nvSpPr>
        <p:spPr>
          <a:xfrm>
            <a:off x="1371600" y="228600"/>
            <a:ext cx="6429004" cy="954107"/>
          </a:xfrm>
          <a:prstGeom prst="rect">
            <a:avLst/>
          </a:prstGeom>
          <a:noFill/>
        </p:spPr>
        <p:txBody>
          <a:bodyPr wrap="non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Examples of Mapping Old to New Terms</a:t>
            </a:r>
          </a:p>
          <a:p>
            <a:pPr algn="ctr"/>
            <a:r>
              <a:rPr lang="en-US" sz="2800" b="1" dirty="0">
                <a:solidFill>
                  <a:srgbClr val="FF0000"/>
                </a:solidFill>
                <a:latin typeface="Times New Roman" panose="02020603050405020304" pitchFamily="18" charset="0"/>
                <a:cs typeface="Times New Roman" panose="02020603050405020304" pitchFamily="18" charset="0"/>
              </a:rPr>
              <a:t>Full List in Epilepsia paper</a:t>
            </a:r>
          </a:p>
        </p:txBody>
      </p:sp>
      <p:pic>
        <p:nvPicPr>
          <p:cNvPr id="2" name="Picture 1"/>
          <p:cNvPicPr>
            <a:picLocks noChangeAspect="1"/>
          </p:cNvPicPr>
          <p:nvPr/>
        </p:nvPicPr>
        <p:blipFill>
          <a:blip r:embed="rId2"/>
          <a:stretch>
            <a:fillRect/>
          </a:stretch>
        </p:blipFill>
        <p:spPr>
          <a:xfrm>
            <a:off x="142128" y="1594884"/>
            <a:ext cx="8791279" cy="3508743"/>
          </a:xfrm>
          <a:prstGeom prst="rect">
            <a:avLst/>
          </a:prstGeom>
        </p:spPr>
      </p:pic>
      <p:sp>
        <p:nvSpPr>
          <p:cNvPr id="5" name="Rectangle 4"/>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500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1658063" y="403243"/>
            <a:ext cx="5896038" cy="522259"/>
          </a:xfrm>
          <a:prstGeom prst="rect">
            <a:avLst/>
          </a:prstGeom>
          <a:noFill/>
        </p:spPr>
        <p:txBody>
          <a:bodyPr wrap="none" rtlCol="0">
            <a:spAutoFit/>
          </a:bodyPr>
          <a:lstStyle/>
          <a:p>
            <a:pPr algn="ctr">
              <a:lnSpc>
                <a:spcPct val="107000"/>
              </a:lnSpc>
              <a:spcAft>
                <a:spcPts val="80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Rules for Classifying Seizures (1 of 2)</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228599" y="1627271"/>
            <a:ext cx="8559209" cy="42401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R="0" lvl="0">
              <a:spcBef>
                <a:spcPts val="0"/>
              </a:spcBef>
              <a:spcAft>
                <a:spcPts val="0"/>
              </a:spcAft>
            </a:pPr>
            <a:endParaRPr lang="en-US" sz="1400" u="sng" dirty="0">
              <a:effectLst/>
              <a:latin typeface="Times New Roman" panose="02020603050405020304" pitchFamily="18" charset="0"/>
              <a:ea typeface="Calibri" panose="020F0502020204030204" pitchFamily="34" charset="0"/>
              <a:cs typeface="Consolas" panose="020B0609020204030204" pitchFamily="49" charset="0"/>
            </a:endParaRP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Onset</a:t>
            </a:r>
            <a:r>
              <a:rPr lang="en-US" sz="1400" dirty="0">
                <a:effectLst/>
                <a:latin typeface="Times New Roman" panose="02020603050405020304" pitchFamily="18" charset="0"/>
                <a:ea typeface="Calibri" panose="020F0502020204030204" pitchFamily="34" charset="0"/>
                <a:cs typeface="Consolas" panose="020B0609020204030204" pitchFamily="49" charset="0"/>
              </a:rPr>
              <a:t>: Decide whether seizure onset is focal or generalized, using an 80% confidence level.  </a:t>
            </a:r>
          </a:p>
          <a:p>
            <a:pPr marR="0" lvl="0">
              <a:spcBef>
                <a:spcPts val="0"/>
              </a:spcBef>
              <a:spcAft>
                <a:spcPts val="0"/>
              </a:spcAft>
            </a:pPr>
            <a:endParaRPr lang="en-US" sz="1400" u="sng" dirty="0">
              <a:effectLst/>
              <a:latin typeface="Times New Roman" panose="02020603050405020304" pitchFamily="18" charset="0"/>
              <a:ea typeface="Calibri" panose="020F0502020204030204" pitchFamily="34" charset="0"/>
              <a:cs typeface="Consolas" panose="020B0609020204030204" pitchFamily="49" charset="0"/>
            </a:endParaRP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Awareness</a:t>
            </a:r>
            <a:r>
              <a:rPr lang="en-US" sz="1400" dirty="0">
                <a:effectLst/>
                <a:latin typeface="Times New Roman" panose="02020603050405020304" pitchFamily="18" charset="0"/>
                <a:ea typeface="Calibri" panose="020F0502020204030204" pitchFamily="34" charset="0"/>
                <a:cs typeface="Consolas" panose="020B0609020204030204" pitchFamily="49" charset="0"/>
              </a:rPr>
              <a:t>: For focal seizures, decide whether to classify by degree of awareness or to omit awareness as a classifier.  </a:t>
            </a:r>
            <a:r>
              <a:rPr lang="en-US" sz="1400" i="1" dirty="0">
                <a:effectLst/>
                <a:latin typeface="Times New Roman" panose="02020603050405020304" pitchFamily="18" charset="0"/>
                <a:ea typeface="Calibri" panose="020F0502020204030204" pitchFamily="34" charset="0"/>
                <a:cs typeface="Consolas" panose="020B0609020204030204" pitchFamily="49" charset="0"/>
              </a:rPr>
              <a:t> </a:t>
            </a:r>
            <a:endParaRPr lang="en-US" sz="1400" dirty="0">
              <a:effectLst/>
              <a:latin typeface="Times New Roman" panose="02020603050405020304" pitchFamily="18" charset="0"/>
              <a:ea typeface="Calibri" panose="020F0502020204030204" pitchFamily="34" charset="0"/>
              <a:cs typeface="Consolas" panose="020B0609020204030204" pitchFamily="49" charset="0"/>
            </a:endParaRPr>
          </a:p>
          <a:p>
            <a:pPr marL="0" marR="0" indent="28575">
              <a:spcBef>
                <a:spcPts val="0"/>
              </a:spcBef>
              <a:spcAft>
                <a:spcPts val="0"/>
              </a:spcAft>
            </a:pPr>
            <a:endParaRPr lang="en-US" sz="1400" dirty="0">
              <a:latin typeface="Times New Roman" panose="02020603050405020304" pitchFamily="18" charset="0"/>
              <a:ea typeface="Calibri" panose="020F0502020204030204" pitchFamily="34" charset="0"/>
              <a:cs typeface="Consolas" panose="020B0609020204030204" pitchFamily="49" charset="0"/>
            </a:endParaRPr>
          </a:p>
          <a:p>
            <a:pPr marL="0" marR="0" indent="28575">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Impaired awareness at any point</a:t>
            </a:r>
            <a:r>
              <a:rPr lang="en-US" sz="1400" dirty="0">
                <a:effectLst/>
                <a:latin typeface="Times New Roman" panose="02020603050405020304" pitchFamily="18" charset="0"/>
                <a:ea typeface="Calibri" panose="020F0502020204030204" pitchFamily="34" charset="0"/>
                <a:cs typeface="Consolas" panose="020B0609020204030204" pitchFamily="49" charset="0"/>
              </a:rPr>
              <a:t>: A focal seizure is a</a:t>
            </a:r>
            <a:r>
              <a:rPr lang="en-US" sz="1400" i="1" dirty="0">
                <a:effectLst/>
                <a:latin typeface="Times New Roman" panose="02020603050405020304" pitchFamily="18" charset="0"/>
                <a:ea typeface="Calibri" panose="020F0502020204030204" pitchFamily="34" charset="0"/>
                <a:cs typeface="Consolas" panose="020B0609020204030204" pitchFamily="49" charset="0"/>
              </a:rPr>
              <a:t> focal impaired awareness seizure</a:t>
            </a:r>
            <a:r>
              <a:rPr lang="en-US" sz="1400" dirty="0">
                <a:effectLst/>
                <a:latin typeface="Times New Roman" panose="02020603050405020304" pitchFamily="18" charset="0"/>
                <a:ea typeface="Calibri" panose="020F0502020204030204" pitchFamily="34" charset="0"/>
                <a:cs typeface="Consolas" panose="020B0609020204030204" pitchFamily="49" charset="0"/>
              </a:rPr>
              <a:t> if awareness is impaired at any point during the seizure.</a:t>
            </a:r>
          </a:p>
          <a:p>
            <a:pPr marL="0" marR="0" indent="28575">
              <a:spcBef>
                <a:spcPts val="0"/>
              </a:spcBef>
              <a:spcAft>
                <a:spcPts val="0"/>
              </a:spcAft>
            </a:pPr>
            <a:r>
              <a:rPr lang="en-US" sz="1400" dirty="0">
                <a:effectLst/>
                <a:latin typeface="Times New Roman" panose="02020603050405020304" pitchFamily="18" charset="0"/>
                <a:ea typeface="Calibri" panose="020F0502020204030204" pitchFamily="34" charset="0"/>
                <a:cs typeface="Consolas" panose="020B0609020204030204" pitchFamily="49" charset="0"/>
              </a:rPr>
              <a:t> </a:t>
            </a: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Onset predominates</a:t>
            </a:r>
            <a:r>
              <a:rPr lang="en-US" sz="1400" dirty="0">
                <a:effectLst/>
                <a:latin typeface="Times New Roman" panose="02020603050405020304" pitchFamily="18" charset="0"/>
                <a:ea typeface="Calibri" panose="020F0502020204030204" pitchFamily="34" charset="0"/>
                <a:cs typeface="Consolas" panose="020B0609020204030204" pitchFamily="49" charset="0"/>
              </a:rPr>
              <a:t>: Classify a focal seizure by its first prominent sign or symptom. Do not count</a:t>
            </a:r>
            <a:r>
              <a:rPr lang="en-US" sz="1400" dirty="0">
                <a:latin typeface="Times New Roman" panose="02020603050405020304" pitchFamily="18" charset="0"/>
                <a:ea typeface="Calibri" panose="020F0502020204030204" pitchFamily="34" charset="0"/>
                <a:cs typeface="Consolas" panose="020B0609020204030204" pitchFamily="49" charset="0"/>
              </a:rPr>
              <a:t> </a:t>
            </a:r>
            <a:r>
              <a:rPr lang="en-US" sz="1400" dirty="0">
                <a:effectLst/>
                <a:latin typeface="Times New Roman" panose="02020603050405020304" pitchFamily="18" charset="0"/>
                <a:ea typeface="Calibri" panose="020F0502020204030204" pitchFamily="34" charset="0"/>
                <a:cs typeface="Consolas" panose="020B0609020204030204" pitchFamily="49" charset="0"/>
              </a:rPr>
              <a:t>transient behavior arrest.</a:t>
            </a:r>
          </a:p>
          <a:p>
            <a:pPr marR="0" lvl="0">
              <a:spcBef>
                <a:spcPts val="0"/>
              </a:spcBef>
              <a:spcAft>
                <a:spcPts val="0"/>
              </a:spcAft>
            </a:pPr>
            <a:endParaRPr lang="en-US" sz="1400" u="sng" dirty="0">
              <a:latin typeface="Times New Roman" panose="02020603050405020304" pitchFamily="18" charset="0"/>
              <a:ea typeface="Calibri" panose="020F0502020204030204" pitchFamily="34" charset="0"/>
              <a:cs typeface="Consolas" panose="020B0609020204030204" pitchFamily="49" charset="0"/>
            </a:endParaRP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Behavior arrest</a:t>
            </a:r>
            <a:r>
              <a:rPr lang="en-US" sz="1400" dirty="0">
                <a:effectLst/>
                <a:latin typeface="Times New Roman" panose="02020603050405020304" pitchFamily="18" charset="0"/>
                <a:ea typeface="Calibri" panose="020F0502020204030204" pitchFamily="34" charset="0"/>
                <a:cs typeface="Consolas" panose="020B0609020204030204" pitchFamily="49" charset="0"/>
              </a:rPr>
              <a:t>: A </a:t>
            </a:r>
            <a:r>
              <a:rPr lang="en-US" sz="1400" i="1" dirty="0">
                <a:effectLst/>
                <a:latin typeface="Times New Roman" panose="02020603050405020304" pitchFamily="18" charset="0"/>
                <a:ea typeface="Calibri" panose="020F0502020204030204" pitchFamily="34" charset="0"/>
                <a:cs typeface="Consolas" panose="020B0609020204030204" pitchFamily="49" charset="0"/>
              </a:rPr>
              <a:t>focal behavior arrest seizure</a:t>
            </a:r>
            <a:r>
              <a:rPr lang="en-US" sz="1400" dirty="0">
                <a:effectLst/>
                <a:latin typeface="Times New Roman" panose="02020603050405020304" pitchFamily="18" charset="0"/>
                <a:ea typeface="Calibri" panose="020F0502020204030204" pitchFamily="34" charset="0"/>
                <a:cs typeface="Consolas" panose="020B0609020204030204" pitchFamily="49" charset="0"/>
              </a:rPr>
              <a:t> shows arrest of behavior as the prominent feature of 	the </a:t>
            </a:r>
            <a:r>
              <a:rPr lang="en-US" sz="1400" u="sng" dirty="0">
                <a:effectLst/>
                <a:latin typeface="Times New Roman" panose="02020603050405020304" pitchFamily="18" charset="0"/>
                <a:ea typeface="Calibri" panose="020F0502020204030204" pitchFamily="34" charset="0"/>
                <a:cs typeface="Consolas" panose="020B0609020204030204" pitchFamily="49" charset="0"/>
              </a:rPr>
              <a:t>entire</a:t>
            </a:r>
            <a:r>
              <a:rPr lang="en-US" sz="1400" dirty="0">
                <a:effectLst/>
                <a:latin typeface="Times New Roman" panose="02020603050405020304" pitchFamily="18" charset="0"/>
                <a:ea typeface="Calibri" panose="020F0502020204030204" pitchFamily="34" charset="0"/>
                <a:cs typeface="Consolas" panose="020B0609020204030204" pitchFamily="49" charset="0"/>
              </a:rPr>
              <a:t> seizure.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Consolas" panose="020B0609020204030204" pitchFamily="49" charset="0"/>
              </a:rPr>
              <a:t> </a:t>
            </a: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Motor/Non-motor</a:t>
            </a:r>
            <a:r>
              <a:rPr lang="en-US" sz="1400" dirty="0">
                <a:effectLst/>
                <a:latin typeface="Times New Roman" panose="02020603050405020304" pitchFamily="18" charset="0"/>
                <a:ea typeface="Calibri" panose="020F0502020204030204" pitchFamily="34" charset="0"/>
                <a:cs typeface="Consolas" panose="020B0609020204030204" pitchFamily="49" charset="0"/>
              </a:rPr>
              <a:t>: A </a:t>
            </a:r>
            <a:r>
              <a:rPr lang="en-US" sz="1400" i="1" dirty="0">
                <a:effectLst/>
                <a:latin typeface="Times New Roman" panose="02020603050405020304" pitchFamily="18" charset="0"/>
                <a:ea typeface="Calibri" panose="020F0502020204030204" pitchFamily="34" charset="0"/>
                <a:cs typeface="Consolas" panose="020B0609020204030204" pitchFamily="49" charset="0"/>
              </a:rPr>
              <a:t>focal aware or impaired awareness seizure</a:t>
            </a:r>
            <a:r>
              <a:rPr lang="en-US" sz="1400" dirty="0">
                <a:effectLst/>
                <a:latin typeface="Times New Roman" panose="02020603050405020304" pitchFamily="18" charset="0"/>
                <a:ea typeface="Calibri" panose="020F0502020204030204" pitchFamily="34" charset="0"/>
                <a:cs typeface="Consolas" panose="020B0609020204030204" pitchFamily="49" charset="0"/>
              </a:rPr>
              <a:t> maybe further sub-classified by motor or non-motor characteristics.  Alternatively, a focal seizure can be characterized by motor or non-motor characteristics, without specifying level of awareness. Example, a </a:t>
            </a:r>
            <a:r>
              <a:rPr lang="en-US" sz="1400" i="1" dirty="0">
                <a:effectLst/>
                <a:latin typeface="Times New Roman" panose="02020603050405020304" pitchFamily="18" charset="0"/>
                <a:ea typeface="Calibri" panose="020F0502020204030204" pitchFamily="34" charset="0"/>
                <a:cs typeface="Consolas" panose="020B0609020204030204" pitchFamily="49" charset="0"/>
              </a:rPr>
              <a:t>focal tonic seizure</a:t>
            </a:r>
            <a:r>
              <a:rPr lang="en-US" sz="1400" dirty="0">
                <a:effectLst/>
                <a:latin typeface="Times New Roman" panose="02020603050405020304" pitchFamily="18" charset="0"/>
                <a:ea typeface="Calibri" panose="020F0502020204030204" pitchFamily="34" charset="0"/>
                <a:cs typeface="Consolas" panose="020B0609020204030204" pitchFamily="49" charset="0"/>
              </a:rPr>
              <a:t>.</a:t>
            </a:r>
          </a:p>
        </p:txBody>
      </p:sp>
      <p:sp>
        <p:nvSpPr>
          <p:cNvPr id="5" name="Rectangle 4"/>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809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 Box 2"/>
          <p:cNvSpPr txBox="1">
            <a:spLocks noChangeArrowheads="1"/>
          </p:cNvSpPr>
          <p:nvPr/>
        </p:nvSpPr>
        <p:spPr bwMode="auto">
          <a:xfrm>
            <a:off x="4848447" y="1476341"/>
            <a:ext cx="4104166" cy="31306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Optional terms</a:t>
            </a:r>
            <a:r>
              <a:rPr lang="en-US" sz="1400" dirty="0">
                <a:effectLst/>
                <a:latin typeface="Times New Roman" panose="02020603050405020304" pitchFamily="18" charset="0"/>
                <a:ea typeface="Calibri" panose="020F0502020204030204" pitchFamily="34" charset="0"/>
                <a:cs typeface="Consolas" panose="020B0609020204030204" pitchFamily="49" charset="0"/>
              </a:rPr>
              <a:t>: Terms such as motor or non-motor may be omitted when the seizure type is otherwise unambiguous.</a:t>
            </a:r>
          </a:p>
          <a:p>
            <a:pPr marL="0" marR="0" indent="28575">
              <a:spcBef>
                <a:spcPts val="0"/>
              </a:spcBef>
              <a:spcAft>
                <a:spcPts val="0"/>
              </a:spcAft>
            </a:pPr>
            <a:r>
              <a:rPr lang="en-US" sz="1400" dirty="0">
                <a:effectLst/>
                <a:latin typeface="Times New Roman" panose="02020603050405020304" pitchFamily="18" charset="0"/>
                <a:ea typeface="Calibri" panose="020F0502020204030204" pitchFamily="34" charset="0"/>
                <a:cs typeface="Consolas" panose="020B0609020204030204" pitchFamily="49" charset="0"/>
              </a:rPr>
              <a:t> </a:t>
            </a: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Additional descriptors</a:t>
            </a:r>
            <a:r>
              <a:rPr lang="en-US" sz="1400" dirty="0">
                <a:effectLst/>
                <a:latin typeface="Times New Roman" panose="02020603050405020304" pitchFamily="18" charset="0"/>
                <a:ea typeface="Calibri" panose="020F0502020204030204" pitchFamily="34" charset="0"/>
                <a:cs typeface="Consolas" panose="020B0609020204030204" pitchFamily="49" charset="0"/>
              </a:rPr>
              <a:t>: It is encouraged to add descriptions of other signs and symptoms, suggested descriptors or free text. These do not alter the seizure type. Example: </a:t>
            </a:r>
            <a:r>
              <a:rPr lang="en-US" sz="1400" i="1" dirty="0">
                <a:effectLst/>
                <a:latin typeface="Times New Roman" panose="02020603050405020304" pitchFamily="18" charset="0"/>
                <a:ea typeface="Calibri" panose="020F0502020204030204" pitchFamily="34" charset="0"/>
                <a:cs typeface="Consolas" panose="020B0609020204030204" pitchFamily="49" charset="0"/>
              </a:rPr>
              <a:t>focal emotional seizure</a:t>
            </a:r>
            <a:r>
              <a:rPr lang="en-US" sz="1400" dirty="0">
                <a:effectLst/>
                <a:latin typeface="Times New Roman" panose="02020603050405020304" pitchFamily="18" charset="0"/>
                <a:ea typeface="Calibri" panose="020F0502020204030204" pitchFamily="34" charset="0"/>
                <a:cs typeface="Consolas" panose="020B0609020204030204" pitchFamily="49" charset="0"/>
              </a:rPr>
              <a:t> with tonic right arm activity and hyperventilation.</a:t>
            </a:r>
          </a:p>
          <a:p>
            <a:pPr marL="0" marR="0" indent="28575">
              <a:spcBef>
                <a:spcPts val="0"/>
              </a:spcBef>
              <a:spcAft>
                <a:spcPts val="0"/>
              </a:spcAft>
            </a:pPr>
            <a:r>
              <a:rPr lang="en-US" sz="1400" dirty="0">
                <a:effectLst/>
                <a:latin typeface="Times New Roman" panose="02020603050405020304" pitchFamily="18" charset="0"/>
                <a:ea typeface="Calibri" panose="020F0502020204030204" pitchFamily="34" charset="0"/>
                <a:cs typeface="Consolas" panose="020B0609020204030204" pitchFamily="49" charset="0"/>
              </a:rPr>
              <a:t> </a:t>
            </a:r>
          </a:p>
          <a:p>
            <a:pPr marR="0" lvl="0">
              <a:spcBef>
                <a:spcPts val="0"/>
              </a:spcBef>
              <a:spcAft>
                <a:spcPts val="0"/>
              </a:spcAft>
            </a:pPr>
            <a:r>
              <a:rPr lang="en-US" sz="1400" u="sng" dirty="0">
                <a:effectLst/>
                <a:latin typeface="Times New Roman" panose="02020603050405020304" pitchFamily="18" charset="0"/>
                <a:ea typeface="Calibri" panose="020F0502020204030204" pitchFamily="34" charset="0"/>
                <a:cs typeface="Consolas" panose="020B0609020204030204" pitchFamily="49" charset="0"/>
              </a:rPr>
              <a:t>Bilateral vs. generalized</a:t>
            </a:r>
            <a:r>
              <a:rPr lang="en-US" sz="1400" dirty="0">
                <a:effectLst/>
                <a:latin typeface="Times New Roman" panose="02020603050405020304" pitchFamily="18" charset="0"/>
                <a:ea typeface="Calibri" panose="020F0502020204030204" pitchFamily="34" charset="0"/>
                <a:cs typeface="Consolas" panose="020B0609020204030204" pitchFamily="49" charset="0"/>
              </a:rPr>
              <a:t>: Use the term “bilateral” for tonic-clonic seizures that propagate to both hemispheres and “generalized” for seizures that apparently originate simultaneously in both.</a:t>
            </a:r>
          </a:p>
        </p:txBody>
      </p:sp>
      <p:sp>
        <p:nvSpPr>
          <p:cNvPr id="5" name="TextBox 4"/>
          <p:cNvSpPr txBox="1"/>
          <p:nvPr/>
        </p:nvSpPr>
        <p:spPr>
          <a:xfrm>
            <a:off x="1658063" y="403243"/>
            <a:ext cx="5896038" cy="553357"/>
          </a:xfrm>
          <a:prstGeom prst="rect">
            <a:avLst/>
          </a:prstGeom>
          <a:noFill/>
        </p:spPr>
        <p:txBody>
          <a:bodyPr wrap="none" rtlCol="0">
            <a:spAutoFit/>
          </a:bodyPr>
          <a:lstStyle/>
          <a:p>
            <a:pPr algn="ctr">
              <a:lnSpc>
                <a:spcPct val="107000"/>
              </a:lnSpc>
              <a:spcAft>
                <a:spcPts val="80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Rules for Classifying Seizures (2 of 2)</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67195" y="1720116"/>
            <a:ext cx="4358976" cy="2950424"/>
          </a:xfrm>
          <a:prstGeom prst="rect">
            <a:avLst/>
          </a:prstGeom>
        </p:spPr>
      </p:pic>
      <p:sp>
        <p:nvSpPr>
          <p:cNvPr id="2" name="Rectangle 1"/>
          <p:cNvSpPr/>
          <p:nvPr/>
        </p:nvSpPr>
        <p:spPr>
          <a:xfrm>
            <a:off x="367195" y="4802346"/>
            <a:ext cx="8489726" cy="17772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sz="1400" u="sng" dirty="0">
                <a:latin typeface="Times New Roman" panose="02020603050405020304" pitchFamily="18" charset="0"/>
                <a:ea typeface="Calibri" panose="020F0502020204030204" pitchFamily="34" charset="0"/>
                <a:cs typeface="Consolas" panose="020B0609020204030204" pitchFamily="49" charset="0"/>
              </a:rPr>
              <a:t>Atypical absence: Absence is atypical if it has slow onset or offset, marked changes in tone or EEG spike-waves at less than 3 per second. </a:t>
            </a:r>
          </a:p>
          <a:p>
            <a:endParaRPr lang="en-US" sz="1400" u="sng" dirty="0">
              <a:latin typeface="Times New Roman" panose="02020603050405020304" pitchFamily="18" charset="0"/>
              <a:ea typeface="Calibri" panose="020F0502020204030204" pitchFamily="34" charset="0"/>
              <a:cs typeface="Consolas" panose="020B0609020204030204" pitchFamily="49" charset="0"/>
            </a:endParaRPr>
          </a:p>
          <a:p>
            <a:r>
              <a:rPr lang="en-US" sz="1400" u="sng" dirty="0">
                <a:latin typeface="Times New Roman" panose="02020603050405020304" pitchFamily="18" charset="0"/>
                <a:ea typeface="Calibri" panose="020F0502020204030204" pitchFamily="34" charset="0"/>
                <a:cs typeface="Consolas" panose="020B0609020204030204" pitchFamily="49" charset="0"/>
              </a:rPr>
              <a:t>Clonic vs. myoclonic: Clonic refers to sustain rhythmical jerking and myoclonic to a regular </a:t>
            </a:r>
            <a:r>
              <a:rPr lang="en-US" sz="1400" u="sng" dirty="0" err="1">
                <a:latin typeface="Times New Roman" panose="02020603050405020304" pitchFamily="18" charset="0"/>
                <a:ea typeface="Calibri" panose="020F0502020204030204" pitchFamily="34" charset="0"/>
                <a:cs typeface="Consolas" panose="020B0609020204030204" pitchFamily="49" charset="0"/>
              </a:rPr>
              <a:t>unsustained</a:t>
            </a:r>
            <a:r>
              <a:rPr lang="en-US" sz="1400" u="sng" dirty="0">
                <a:latin typeface="Times New Roman" panose="02020603050405020304" pitchFamily="18" charset="0"/>
                <a:ea typeface="Calibri" panose="020F0502020204030204" pitchFamily="34" charset="0"/>
                <a:cs typeface="Consolas" panose="020B0609020204030204" pitchFamily="49" charset="0"/>
              </a:rPr>
              <a:t> jerking.</a:t>
            </a:r>
          </a:p>
          <a:p>
            <a:endParaRPr lang="en-US" sz="1400" u="sng" dirty="0">
              <a:latin typeface="Times New Roman" panose="02020603050405020304" pitchFamily="18" charset="0"/>
              <a:ea typeface="Calibri" panose="020F0502020204030204" pitchFamily="34" charset="0"/>
              <a:cs typeface="Consolas" panose="020B0609020204030204" pitchFamily="49" charset="0"/>
            </a:endParaRPr>
          </a:p>
          <a:p>
            <a:r>
              <a:rPr lang="en-US" sz="1400" u="sng" dirty="0">
                <a:latin typeface="Times New Roman" panose="02020603050405020304" pitchFamily="18" charset="0"/>
                <a:ea typeface="Calibri" panose="020F0502020204030204" pitchFamily="34" charset="0"/>
                <a:cs typeface="Consolas" panose="020B0609020204030204" pitchFamily="49" charset="0"/>
              </a:rPr>
              <a:t>Eyelid myoclonia: Absence with eyelid myoclonia refers to forced upward jerking of the eyelids during an absence seizure.</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427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Rectangle 4"/>
          <p:cNvSpPr/>
          <p:nvPr/>
        </p:nvSpPr>
        <p:spPr>
          <a:xfrm>
            <a:off x="1723690" y="1921718"/>
            <a:ext cx="6137564" cy="320087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The net effect of updating the Classification of Seizures should be the following: </a:t>
            </a:r>
          </a:p>
          <a:p>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Render the choice of a seizure type easier for seizures that did not fit into any prior categories; </a:t>
            </a:r>
          </a:p>
          <a:p>
            <a:pPr marL="342900" indent="-342900">
              <a:buAutoNum type="arabicPeriod"/>
            </a:pP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Clarify what is meant when a seizure is said to be of a particular type; </a:t>
            </a:r>
          </a:p>
          <a:p>
            <a:pPr marL="342900" indent="-342900">
              <a:buAutoNum type="arabicPeriod"/>
            </a:pP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Provide more transparency of terminology to the nonmedical community.  </a:t>
            </a:r>
          </a:p>
        </p:txBody>
      </p:sp>
      <p:sp>
        <p:nvSpPr>
          <p:cNvPr id="8" name="TextBox 7"/>
          <p:cNvSpPr txBox="1"/>
          <p:nvPr/>
        </p:nvSpPr>
        <p:spPr>
          <a:xfrm>
            <a:off x="3281550" y="404447"/>
            <a:ext cx="2417650"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The Net Effect</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985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Rectangle 4"/>
          <p:cNvSpPr/>
          <p:nvPr/>
        </p:nvSpPr>
        <p:spPr>
          <a:xfrm>
            <a:off x="1054608" y="1997839"/>
            <a:ext cx="7391400"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1. A woman awakens to find her husband having a seizure in bed.  The onset is not witnessed, but she is able to describe bilateral stiffening followed by bilateral shaking.  EEG and MRI are normal.  </a:t>
            </a:r>
          </a:p>
        </p:txBody>
      </p:sp>
      <p:sp>
        <p:nvSpPr>
          <p:cNvPr id="8" name="Rectangle 7"/>
          <p:cNvSpPr/>
          <p:nvPr/>
        </p:nvSpPr>
        <p:spPr>
          <a:xfrm>
            <a:off x="1054608" y="1997840"/>
            <a:ext cx="7391400" cy="159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3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27176" y="2583459"/>
            <a:ext cx="7391400"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1. A woman awakens to find her husband having a seizure in bed.  The onset is not witnessed, but she is able to describe bilateral stiffening followed by bilateral shaking.  EEG and MRI are normal.  </a:t>
            </a:r>
            <a:r>
              <a:rPr lang="en-US" sz="2400" dirty="0">
                <a:latin typeface="Times New Roman" panose="02020603050405020304" pitchFamily="18" charset="0"/>
                <a:cs typeface="Times New Roman" panose="02020603050405020304" pitchFamily="18" charset="0"/>
              </a:rPr>
              <a:t>This seizure is classified as </a:t>
            </a:r>
            <a:r>
              <a:rPr lang="en-US" sz="2400" i="1" dirty="0">
                <a:latin typeface="Times New Roman" panose="02020603050405020304" pitchFamily="18" charset="0"/>
                <a:cs typeface="Times New Roman" panose="02020603050405020304" pitchFamily="18" charset="0"/>
              </a:rPr>
              <a:t>onset unknown tonic-clonic</a:t>
            </a:r>
            <a:r>
              <a:rPr lang="en-US" sz="2400" dirty="0">
                <a:latin typeface="Times New Roman" panose="02020603050405020304" pitchFamily="18" charset="0"/>
                <a:cs typeface="Times New Roman" panose="02020603050405020304" pitchFamily="18" charset="0"/>
              </a:rPr>
              <a:t>.  There is no supplementary information to determine if the onset was focal or generalized.  In the old classification, this seizure would have been unclassifiable. </a:t>
            </a:r>
          </a:p>
        </p:txBody>
      </p:sp>
      <p:sp>
        <p:nvSpPr>
          <p:cNvPr id="5" name="Rectangle 4"/>
          <p:cNvSpPr/>
          <p:nvPr/>
        </p:nvSpPr>
        <p:spPr>
          <a:xfrm>
            <a:off x="1027176" y="2515073"/>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380304" y="1506706"/>
            <a:ext cx="3793283"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a:t>
            </a:r>
            <a:r>
              <a:rPr lang="en-US" sz="2000" dirty="0">
                <a:latin typeface="Times New Roman" panose="02020603050405020304" pitchFamily="18" charset="0"/>
                <a:cs typeface="Times New Roman" panose="02020603050405020304" pitchFamily="18" charset="0"/>
              </a:rPr>
              <a:t>= unclassified</a:t>
            </a:r>
          </a:p>
          <a:p>
            <a:r>
              <a:rPr lang="en-US" sz="2000" b="1" dirty="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 unknown onset tonic-clonic</a:t>
            </a: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11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127760" y="1898234"/>
            <a:ext cx="7391400"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2. In an alternate scenario of case #1, the EEG shows a clear right parietal slow wave focus.  The MRI shows a right parietal region of cortical dysplasia.  </a:t>
            </a:r>
          </a:p>
        </p:txBody>
      </p:sp>
      <p:sp>
        <p:nvSpPr>
          <p:cNvPr id="5" name="Rectangle 4"/>
          <p:cNvSpPr/>
          <p:nvPr/>
        </p:nvSpPr>
        <p:spPr>
          <a:xfrm>
            <a:off x="1127760" y="1775785"/>
            <a:ext cx="7391400" cy="1406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85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155192" y="2467549"/>
            <a:ext cx="7391400" cy="341632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2. In an alternate scenario of case #1, the EEG shows a clear right parietal slow wave focus.  The MRI shows a right parietal region of cortical dysplasia.</a:t>
            </a:r>
            <a:r>
              <a:rPr lang="en-US" sz="2400" dirty="0">
                <a:latin typeface="Times New Roman" panose="02020603050405020304" pitchFamily="18" charset="0"/>
                <a:cs typeface="Times New Roman" panose="02020603050405020304" pitchFamily="18" charset="0"/>
              </a:rPr>
              <a:t>  In this circumstance, the seizure can be classified as focal to bilateral tonic-clonic, despite the lack of an observed onset, because a focal etiology has been identified, and the overwhelming likelihood is that the seizure had a focal onset.  The old classification would have classified this seizure as partial onset, secondarily generalized seizure.</a:t>
            </a:r>
          </a:p>
        </p:txBody>
      </p:sp>
      <p:sp>
        <p:nvSpPr>
          <p:cNvPr id="5" name="Rectangle 4"/>
          <p:cNvSpPr/>
          <p:nvPr/>
        </p:nvSpPr>
        <p:spPr>
          <a:xfrm>
            <a:off x="1155192" y="2465173"/>
            <a:ext cx="7391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069592" y="1535191"/>
            <a:ext cx="55626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partial onset, secondarily generalized seizure</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focal to bilateral tonic-clonic seizure</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10" name="Rectangle 9"/>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175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971171" y="1991229"/>
            <a:ext cx="7401685"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3. A child is diagnosed with Lennox-</a:t>
            </a:r>
            <a:r>
              <a:rPr lang="en-US" sz="2400" dirty="0" err="1">
                <a:solidFill>
                  <a:srgbClr val="0000FF"/>
                </a:solidFill>
                <a:latin typeface="Times New Roman" panose="02020603050405020304" pitchFamily="18" charset="0"/>
                <a:cs typeface="Times New Roman" panose="02020603050405020304" pitchFamily="18" charset="0"/>
              </a:rPr>
              <a:t>Gastaut</a:t>
            </a:r>
            <a:r>
              <a:rPr lang="en-US" sz="2400" dirty="0">
                <a:solidFill>
                  <a:srgbClr val="0000FF"/>
                </a:solidFill>
                <a:latin typeface="Times New Roman" panose="02020603050405020304" pitchFamily="18" charset="0"/>
                <a:cs typeface="Times New Roman" panose="02020603050405020304" pitchFamily="18" charset="0"/>
              </a:rPr>
              <a:t> syndrome of unknown etiology.  EEG shows runs of slow spike-wave.  Seizure types include absence and others.</a:t>
            </a:r>
          </a:p>
        </p:txBody>
      </p:sp>
      <p:sp>
        <p:nvSpPr>
          <p:cNvPr id="5" name="Rectangle 4"/>
          <p:cNvSpPr/>
          <p:nvPr/>
        </p:nvSpPr>
        <p:spPr>
          <a:xfrm>
            <a:off x="981456" y="1997840"/>
            <a:ext cx="7391400" cy="13549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61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81000" y="838200"/>
            <a:ext cx="83820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49263"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114300" indent="342900" defTabSz="449263"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defTabSz="449263"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Partial Seizures (start in one place)</a:t>
            </a:r>
          </a:p>
          <a:p>
            <a:pPr lvl="3"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Simple (no loss of consciousness of memory)</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Sensory</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Motor</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Sensory-Motor</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Psychic (abnormal thoughts or perceptions)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Autonomic (heat, nausea, flushing, etc.)</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Complex (consciousness or memory impaired)</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With or without aura (warning)</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With or without automatisms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Secondarily generalized</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Generalized Seizures  (apparent start over wide areas of brain)</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Absence (petit mal)</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Tonic-clonic (grand mal)</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Atonic (drop seizures)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Myoclonic</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Other</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Unclassifiable seizures</a:t>
            </a:r>
          </a:p>
        </p:txBody>
      </p:sp>
      <p:sp>
        <p:nvSpPr>
          <p:cNvPr id="34819" name="Rectangle 2"/>
          <p:cNvSpPr>
            <a:spLocks noChangeArrowheads="1"/>
          </p:cNvSpPr>
          <p:nvPr/>
        </p:nvSpPr>
        <p:spPr bwMode="auto">
          <a:xfrm>
            <a:off x="5105400" y="5257800"/>
            <a:ext cx="3810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i="1" dirty="0">
                <a:cs typeface="Times New Roman" panose="02020603050405020304" pitchFamily="18" charset="0"/>
              </a:rPr>
              <a:t>Dreifuss et al. Proposal for revised clinical and electroencephalographic classification of epileptic seizures. From the Commission on Classification and Terminology of the International League Against Epilepsy. Epilepsia. 1981;22:489-501.</a:t>
            </a:r>
          </a:p>
        </p:txBody>
      </p:sp>
      <p:sp>
        <p:nvSpPr>
          <p:cNvPr id="5" name="Rectangle 4"/>
          <p:cNvSpPr/>
          <p:nvPr/>
        </p:nvSpPr>
        <p:spPr>
          <a:xfrm>
            <a:off x="0" y="6096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TextBox 3"/>
          <p:cNvSpPr txBox="1"/>
          <p:nvPr/>
        </p:nvSpPr>
        <p:spPr>
          <a:xfrm>
            <a:off x="1185672" y="111359"/>
            <a:ext cx="6753965" cy="461665"/>
          </a:xfrm>
          <a:prstGeom prst="rect">
            <a:avLst/>
          </a:prstGeom>
          <a:noFill/>
        </p:spPr>
        <p:txBody>
          <a:bodyPr wrap="none" rtlCol="0">
            <a:spAutoFit/>
          </a:bodyPr>
          <a:lstStyle/>
          <a:p>
            <a:r>
              <a:rPr lang="en-US" altLang="en-US" sz="2400" b="1" dirty="0">
                <a:solidFill>
                  <a:srgbClr val="FF0000"/>
                </a:solidFill>
                <a:cs typeface="Times New Roman" panose="02020603050405020304" pitchFamily="18" charset="0"/>
              </a:rPr>
              <a:t>INTERNATIONAL CLASSIFICATION OF SEIZURES 1981</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916307" y="2548270"/>
            <a:ext cx="7401685"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3. A child is diagnosed with Lennox-</a:t>
            </a:r>
            <a:r>
              <a:rPr lang="en-US" sz="2400" dirty="0" err="1">
                <a:solidFill>
                  <a:srgbClr val="0000FF"/>
                </a:solidFill>
                <a:latin typeface="Times New Roman" panose="02020603050405020304" pitchFamily="18" charset="0"/>
                <a:cs typeface="Times New Roman" panose="02020603050405020304" pitchFamily="18" charset="0"/>
              </a:rPr>
              <a:t>Gastaut</a:t>
            </a:r>
            <a:r>
              <a:rPr lang="en-US" sz="2400" dirty="0">
                <a:solidFill>
                  <a:srgbClr val="0000FF"/>
                </a:solidFill>
                <a:latin typeface="Times New Roman" panose="02020603050405020304" pitchFamily="18" charset="0"/>
                <a:cs typeface="Times New Roman" panose="02020603050405020304" pitchFamily="18" charset="0"/>
              </a:rPr>
              <a:t> syndrome of unknown etiology.  EEG shows runs of slow spike-wave.  Seizure types with this child include absence, tonic, and focal motor seizures.  </a:t>
            </a:r>
            <a:r>
              <a:rPr lang="en-US" sz="2400" dirty="0">
                <a:latin typeface="Times New Roman" panose="02020603050405020304" pitchFamily="18" charset="0"/>
                <a:cs typeface="Times New Roman" panose="02020603050405020304" pitchFamily="18" charset="0"/>
              </a:rPr>
              <a:t>In this case, the absence seizures are classified as atypical absence (the word “generalized” may be assumed) due to the EEG pattern and underlying syndrome.  The absence seizures would have had the same classification in the old system.</a:t>
            </a:r>
          </a:p>
        </p:txBody>
      </p:sp>
      <p:sp>
        <p:nvSpPr>
          <p:cNvPr id="5" name="Rectangle 4"/>
          <p:cNvSpPr/>
          <p:nvPr/>
        </p:nvSpPr>
        <p:spPr>
          <a:xfrm>
            <a:off x="926592" y="2554882"/>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183659" y="1528476"/>
            <a:ext cx="3534429" cy="1015663"/>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atypical absence seizures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atypical absence seizures</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263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990600" y="2057401"/>
            <a:ext cx="7391400"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4. The same child as in #3 has seizures with stiffening of the right arm and leg, during which responsiveness and awareness are retained.  </a:t>
            </a:r>
          </a:p>
        </p:txBody>
      </p:sp>
      <p:sp>
        <p:nvSpPr>
          <p:cNvPr id="5" name="Rectangle 4"/>
          <p:cNvSpPr/>
          <p:nvPr/>
        </p:nvSpPr>
        <p:spPr>
          <a:xfrm>
            <a:off x="990600" y="2057402"/>
            <a:ext cx="7391400" cy="1219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161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118616" y="2722414"/>
            <a:ext cx="7391400" cy="2308324"/>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4. The same child as in #3 has seizures with stiffening of the right arm and leg, during which responsiveness and awareness are retained. </a:t>
            </a:r>
            <a:r>
              <a:rPr lang="en-US" sz="2400" dirty="0">
                <a:latin typeface="Times New Roman" panose="02020603050405020304" pitchFamily="18" charset="0"/>
                <a:cs typeface="Times New Roman" panose="02020603050405020304" pitchFamily="18" charset="0"/>
              </a:rPr>
              <a:t> This seizure is a focal aware tonic seizures (the word “motor” can be assumed).  In the old system, the seizures would have been called tonic seizures, with a perhaps incorrect assumption of generalized onset.</a:t>
            </a:r>
          </a:p>
        </p:txBody>
      </p:sp>
      <p:sp>
        <p:nvSpPr>
          <p:cNvPr id="5" name="Rectangle 4"/>
          <p:cNvSpPr/>
          <p:nvPr/>
        </p:nvSpPr>
        <p:spPr>
          <a:xfrm>
            <a:off x="1118616" y="2722416"/>
            <a:ext cx="7391400" cy="2895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375682" y="1636447"/>
            <a:ext cx="3722558"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tonic seizures</a:t>
            </a: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focal aware tonic seizures</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212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08888" y="1981200"/>
            <a:ext cx="7391400" cy="2308324"/>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5: A 25 year old woman describes seizures beginning with 30 seconds of an intense feeling that “familiar music is playing.”  She can hear other people talking, but afterwards realizes that she could not determine what they were saying.  After an episode, she is mildly confused, and has to “reorient herself.”  </a:t>
            </a:r>
          </a:p>
        </p:txBody>
      </p:sp>
      <p:sp>
        <p:nvSpPr>
          <p:cNvPr id="5" name="Rectangle 4"/>
          <p:cNvSpPr/>
          <p:nvPr/>
        </p:nvSpPr>
        <p:spPr>
          <a:xfrm>
            <a:off x="1008888" y="1997840"/>
            <a:ext cx="7391400" cy="2345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472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18032" y="2416963"/>
            <a:ext cx="7391400" cy="341632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5: A 25 year old woman describes seizures beginning with 30 seconds of an intense feeling that “familiar music is playing.”  She can hear other people talking, but afterwards realizes that she could not determine what they were saying.  After an episode, she is mildly confused, and has to “reorient herself.”  </a:t>
            </a:r>
            <a:r>
              <a:rPr lang="en-US" sz="2400" dirty="0">
                <a:latin typeface="Times New Roman" panose="02020603050405020304" pitchFamily="18" charset="0"/>
                <a:cs typeface="Times New Roman" panose="02020603050405020304" pitchFamily="18" charset="0"/>
              </a:rPr>
              <a:t>The seizures would be classified as focal seizures with impaired awareness.  Even though the patient is able to interact with her environment, she cannot interpret her environment, and is mildly confused.  </a:t>
            </a:r>
          </a:p>
        </p:txBody>
      </p:sp>
      <p:sp>
        <p:nvSpPr>
          <p:cNvPr id="5" name="Rectangle 4"/>
          <p:cNvSpPr/>
          <p:nvPr/>
        </p:nvSpPr>
        <p:spPr>
          <a:xfrm>
            <a:off x="1018032" y="2433603"/>
            <a:ext cx="7391400" cy="386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275098" y="1571788"/>
            <a:ext cx="4981620"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complex partial seizures</a:t>
            </a: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focal seizures with impaired awareness</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357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981456" y="1997840"/>
            <a:ext cx="7391400"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6. A 22 year-old man has seizures during which he remains fully aware, with the “hair on my arms standing on edge” and a feeling of being flushed.  </a:t>
            </a:r>
          </a:p>
        </p:txBody>
      </p:sp>
      <p:sp>
        <p:nvSpPr>
          <p:cNvPr id="5" name="Rectangle 4"/>
          <p:cNvSpPr/>
          <p:nvPr/>
        </p:nvSpPr>
        <p:spPr>
          <a:xfrm>
            <a:off x="981456" y="2004385"/>
            <a:ext cx="7391400" cy="1363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454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136904" y="2625907"/>
            <a:ext cx="7391400" cy="2308324"/>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6. A 22 year-old man has seizures during which he remains fully aware, with the “hair on my arms standing on edge” and a feeling of being flushed.  </a:t>
            </a:r>
            <a:r>
              <a:rPr lang="en-US" sz="2400" dirty="0">
                <a:latin typeface="Times New Roman" panose="02020603050405020304" pitchFamily="18" charset="0"/>
                <a:cs typeface="Times New Roman" panose="02020603050405020304" pitchFamily="18" charset="0"/>
              </a:rPr>
              <a:t>These are classified as focal aware non-motor autonomic, or more succinctly focal aware autonomic.  The old classification would have called them simple partial autonomic seizures.</a:t>
            </a:r>
          </a:p>
        </p:txBody>
      </p:sp>
      <p:sp>
        <p:nvSpPr>
          <p:cNvPr id="5" name="Rectangle 4"/>
          <p:cNvSpPr/>
          <p:nvPr/>
        </p:nvSpPr>
        <p:spPr>
          <a:xfrm>
            <a:off x="1136904" y="2625908"/>
            <a:ext cx="7391400" cy="2726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393970" y="1599501"/>
            <a:ext cx="4366132"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simple partial autonomic seizures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focal aware autonomic seizures</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533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20781" y="1997840"/>
            <a:ext cx="7294163"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7. A 4 year-old boy with myoclonic-atonic epilepsy (</a:t>
            </a:r>
            <a:r>
              <a:rPr lang="en-US" sz="2400" dirty="0" err="1">
                <a:solidFill>
                  <a:srgbClr val="0000FF"/>
                </a:solidFill>
                <a:latin typeface="Times New Roman" panose="02020603050405020304" pitchFamily="18" charset="0"/>
                <a:cs typeface="Times New Roman" panose="02020603050405020304" pitchFamily="18" charset="0"/>
              </a:rPr>
              <a:t>Doose</a:t>
            </a:r>
            <a:r>
              <a:rPr lang="en-US" sz="2400" dirty="0">
                <a:solidFill>
                  <a:srgbClr val="0000FF"/>
                </a:solidFill>
                <a:latin typeface="Times New Roman" panose="02020603050405020304" pitchFamily="18" charset="0"/>
                <a:cs typeface="Times New Roman" panose="02020603050405020304" pitchFamily="18" charset="0"/>
              </a:rPr>
              <a:t> syndrome) has seizures with a few arm jerks, then a limp drop to the ground.  </a:t>
            </a:r>
          </a:p>
        </p:txBody>
      </p:sp>
      <p:sp>
        <p:nvSpPr>
          <p:cNvPr id="5" name="Rectangle 4"/>
          <p:cNvSpPr/>
          <p:nvPr/>
        </p:nvSpPr>
        <p:spPr>
          <a:xfrm>
            <a:off x="972161" y="1997840"/>
            <a:ext cx="7391400" cy="1278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142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39069" y="2681327"/>
            <a:ext cx="7294163" cy="2677656"/>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7. A 4 year-old boy with myoclonic-atonic epilepsy (</a:t>
            </a:r>
            <a:r>
              <a:rPr lang="en-US" sz="2400" dirty="0" err="1">
                <a:solidFill>
                  <a:srgbClr val="0000FF"/>
                </a:solidFill>
                <a:latin typeface="Times New Roman" panose="02020603050405020304" pitchFamily="18" charset="0"/>
                <a:cs typeface="Times New Roman" panose="02020603050405020304" pitchFamily="18" charset="0"/>
              </a:rPr>
              <a:t>Doose</a:t>
            </a:r>
            <a:r>
              <a:rPr lang="en-US" sz="2400" dirty="0">
                <a:solidFill>
                  <a:srgbClr val="0000FF"/>
                </a:solidFill>
                <a:latin typeface="Times New Roman" panose="02020603050405020304" pitchFamily="18" charset="0"/>
                <a:cs typeface="Times New Roman" panose="02020603050405020304" pitchFamily="18" charset="0"/>
              </a:rPr>
              <a:t> syndrome) has seizures with a few arm jerks, then a limp drop to the ground.  </a:t>
            </a:r>
            <a:r>
              <a:rPr lang="en-US" sz="2400" dirty="0">
                <a:latin typeface="Times New Roman" panose="02020603050405020304" pitchFamily="18" charset="0"/>
                <a:cs typeface="Times New Roman" panose="02020603050405020304" pitchFamily="18" charset="0"/>
              </a:rPr>
              <a:t>These are now classified as myoclonic-atonic seizures (the word “generalized” may be assumed).  The old classification would have called these unclassified or unofficially, myoclonic-astatic seizures.  </a:t>
            </a:r>
          </a:p>
        </p:txBody>
      </p:sp>
      <p:sp>
        <p:nvSpPr>
          <p:cNvPr id="5" name="Rectangle 4"/>
          <p:cNvSpPr/>
          <p:nvPr/>
        </p:nvSpPr>
        <p:spPr>
          <a:xfrm>
            <a:off x="1018032" y="2681328"/>
            <a:ext cx="7391400" cy="2802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275098" y="1654921"/>
            <a:ext cx="3644587"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myoclonic astatic seizures </a:t>
            </a: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myoclonic-atonic seizures</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650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20837" y="1997838"/>
            <a:ext cx="7388595"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8. A 35 year-old man with juvenile myoclonic epilepsy has seizures beginning with a few bilateral arm jerks, followed by stiffening of all limbs and then rhythmic jerking of all  limbs.  </a:t>
            </a:r>
          </a:p>
        </p:txBody>
      </p:sp>
      <p:sp>
        <p:nvSpPr>
          <p:cNvPr id="5" name="Rectangle 4"/>
          <p:cNvSpPr/>
          <p:nvPr/>
        </p:nvSpPr>
        <p:spPr>
          <a:xfrm>
            <a:off x="1018032" y="1997841"/>
            <a:ext cx="7391400" cy="1687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41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2760469" y="304800"/>
            <a:ext cx="395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buNone/>
            </a:pPr>
            <a:r>
              <a:rPr lang="en-US" sz="2800" b="1" dirty="0">
                <a:solidFill>
                  <a:srgbClr val="FF0000"/>
                </a:solidFill>
                <a:cs typeface="Times New Roman" panose="02020603050405020304" pitchFamily="18" charset="0"/>
              </a:rPr>
              <a:t>Motivation for Revision</a:t>
            </a:r>
          </a:p>
        </p:txBody>
      </p:sp>
      <p:sp>
        <p:nvSpPr>
          <p:cNvPr id="5" name="TextBox 4"/>
          <p:cNvSpPr txBox="1"/>
          <p:nvPr/>
        </p:nvSpPr>
        <p:spPr>
          <a:xfrm>
            <a:off x="498363" y="1591482"/>
            <a:ext cx="8147273" cy="4401205"/>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Some seizure types, for example tonic seizures or epileptic spasms, can have either a focal or generalized onset.</a:t>
            </a:r>
          </a:p>
          <a:p>
            <a:pPr marL="342900" indent="-342900">
              <a:spcBef>
                <a:spcPts val="18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Lack of knowledge about the onset makes a seizure unclassifiable and difficult to discuss with the 1981 system.</a:t>
            </a:r>
          </a:p>
          <a:p>
            <a:pPr marL="342900" indent="-342900">
              <a:spcBef>
                <a:spcPts val="18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Retrospective seizure descriptions often do not specify a level of consciousness, and altered consciousness, while central to many seizures, is a confusing concept.</a:t>
            </a:r>
          </a:p>
          <a:p>
            <a:pPr marL="342900" indent="-342900">
              <a:spcBef>
                <a:spcPts val="18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Some terms in current use do not have high levels of community acceptance or public understanding, such as “psychic,” “partial,” “simple partial,” “complex partial”, and “dyscognitive.”</a:t>
            </a:r>
          </a:p>
          <a:p>
            <a:pPr marL="342900" indent="-342900">
              <a:spcBef>
                <a:spcPts val="1800"/>
              </a:spcBef>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Some important seizure types are not included.</a:t>
            </a:r>
          </a:p>
        </p:txBody>
      </p:sp>
      <p:sp>
        <p:nvSpPr>
          <p:cNvPr id="6" name="Rectangle 5"/>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920253" y="2718273"/>
            <a:ext cx="7388595"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8. A 35 year-old man with juvenile myoclonic epilepsy has seizures beginning with a few regularly-spaced jerks, followed by stiffening of all limbs and then rhythmic jerking of all limbs. </a:t>
            </a:r>
            <a:r>
              <a:rPr lang="en-US" sz="2400" dirty="0">
                <a:latin typeface="Times New Roman" panose="02020603050405020304" pitchFamily="18" charset="0"/>
                <a:cs typeface="Times New Roman" panose="02020603050405020304" pitchFamily="18" charset="0"/>
              </a:rPr>
              <a:t> This would be classified as generalized myoclonic-tonic-clonic seizures.  No corresponding single seizure type existed in the old classification, but they might have been called myoclonic seizures followed by a tonic-</a:t>
            </a:r>
            <a:r>
              <a:rPr lang="en-US" sz="2400" dirty="0" err="1">
                <a:latin typeface="Times New Roman" panose="02020603050405020304" pitchFamily="18" charset="0"/>
                <a:cs typeface="Times New Roman" panose="02020603050405020304" pitchFamily="18" charset="0"/>
              </a:rPr>
              <a:t>clonic</a:t>
            </a:r>
            <a:r>
              <a:rPr lang="en-US" sz="2400" dirty="0">
                <a:latin typeface="Times New Roman" panose="02020603050405020304" pitchFamily="18" charset="0"/>
                <a:cs typeface="Times New Roman" panose="02020603050405020304" pitchFamily="18" charset="0"/>
              </a:rPr>
              <a:t> seizure.  </a:t>
            </a:r>
          </a:p>
        </p:txBody>
      </p:sp>
      <p:sp>
        <p:nvSpPr>
          <p:cNvPr id="5" name="Rectangle 4"/>
          <p:cNvSpPr/>
          <p:nvPr/>
        </p:nvSpPr>
        <p:spPr>
          <a:xfrm>
            <a:off x="917448" y="2718275"/>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1527048" y="1691868"/>
            <a:ext cx="6457345"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 myoclonic seizures followed by a tonic-</a:t>
            </a:r>
            <a:r>
              <a:rPr lang="en-US" sz="2000" dirty="0" err="1">
                <a:latin typeface="Times New Roman" panose="02020603050405020304" pitchFamily="18" charset="0"/>
                <a:cs typeface="Times New Roman" panose="02020603050405020304" pitchFamily="18" charset="0"/>
              </a:rPr>
              <a:t>clonic</a:t>
            </a:r>
            <a:r>
              <a:rPr lang="en-US" sz="2000" dirty="0">
                <a:latin typeface="Times New Roman" panose="02020603050405020304" pitchFamily="18" charset="0"/>
                <a:cs typeface="Times New Roman" panose="02020603050405020304" pitchFamily="18" charset="0"/>
              </a:rPr>
              <a:t> seizure</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myoclonic-tonic-clonic seizures</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290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899160" y="1998212"/>
            <a:ext cx="7391400" cy="193899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9. A 14-month old girl has sudden flexion of both arms with head flexing forward for about 2 seconds.  These seizures repeat in clusters.  EEG shows </a:t>
            </a:r>
            <a:r>
              <a:rPr lang="en-US" sz="2400" dirty="0" err="1">
                <a:solidFill>
                  <a:srgbClr val="0000FF"/>
                </a:solidFill>
                <a:latin typeface="Times New Roman" panose="02020603050405020304" pitchFamily="18" charset="0"/>
                <a:cs typeface="Times New Roman" panose="02020603050405020304" pitchFamily="18" charset="0"/>
              </a:rPr>
              <a:t>hypsarrhythmia</a:t>
            </a:r>
            <a:r>
              <a:rPr lang="en-US" sz="2400" dirty="0">
                <a:solidFill>
                  <a:srgbClr val="0000FF"/>
                </a:solidFill>
                <a:latin typeface="Times New Roman" panose="02020603050405020304" pitchFamily="18" charset="0"/>
                <a:cs typeface="Times New Roman" panose="02020603050405020304" pitchFamily="18" charset="0"/>
              </a:rPr>
              <a:t> with bilateral spikes, most prominent over the left parietal region.  MRI shows a left parietal dysplasia.  </a:t>
            </a:r>
          </a:p>
        </p:txBody>
      </p:sp>
      <p:sp>
        <p:nvSpPr>
          <p:cNvPr id="5" name="Rectangle 4"/>
          <p:cNvSpPr/>
          <p:nvPr/>
        </p:nvSpPr>
        <p:spPr>
          <a:xfrm>
            <a:off x="866436" y="1997838"/>
            <a:ext cx="7391400" cy="2071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218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1072896" y="2544077"/>
            <a:ext cx="7391400" cy="378565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9. A 14-month old girl has sudden flexion of both arms with head flexing forward for about 2 seconds.  These seizures repeat in clusters.  EEG shows </a:t>
            </a:r>
            <a:r>
              <a:rPr lang="en-US" sz="2400" dirty="0" err="1">
                <a:solidFill>
                  <a:srgbClr val="0000FF"/>
                </a:solidFill>
                <a:latin typeface="Times New Roman" panose="02020603050405020304" pitchFamily="18" charset="0"/>
                <a:cs typeface="Times New Roman" panose="02020603050405020304" pitchFamily="18" charset="0"/>
              </a:rPr>
              <a:t>hypsarrhythmia</a:t>
            </a:r>
            <a:r>
              <a:rPr lang="en-US" sz="2400" dirty="0">
                <a:solidFill>
                  <a:srgbClr val="0000FF"/>
                </a:solidFill>
                <a:latin typeface="Times New Roman" panose="02020603050405020304" pitchFamily="18" charset="0"/>
                <a:cs typeface="Times New Roman" panose="02020603050405020304" pitchFamily="18" charset="0"/>
              </a:rPr>
              <a:t> with bilateral spikes, most prominent over the left parietal region.  MRI shows a left parietal dysplasia.  </a:t>
            </a:r>
            <a:r>
              <a:rPr lang="en-US" sz="2400" dirty="0">
                <a:latin typeface="Times New Roman" panose="02020603050405020304" pitchFamily="18" charset="0"/>
                <a:cs typeface="Times New Roman" panose="02020603050405020304" pitchFamily="18" charset="0"/>
              </a:rPr>
              <a:t>Because of the ancillary information, the seizure type would be considered to be focal epileptic spasms (the term “motor” can be assumed).  The previous classification would have called them infantile spasms, with information on </a:t>
            </a:r>
            <a:r>
              <a:rPr lang="en-US" sz="2400" dirty="0" err="1">
                <a:latin typeface="Times New Roman" panose="02020603050405020304" pitchFamily="18" charset="0"/>
                <a:cs typeface="Times New Roman" panose="02020603050405020304" pitchFamily="18" charset="0"/>
              </a:rPr>
              <a:t>focality</a:t>
            </a:r>
            <a:r>
              <a:rPr lang="en-US" sz="2400" dirty="0">
                <a:latin typeface="Times New Roman" panose="02020603050405020304" pitchFamily="18" charset="0"/>
                <a:cs typeface="Times New Roman" panose="02020603050405020304" pitchFamily="18" charset="0"/>
              </a:rPr>
              <a:t> not included.</a:t>
            </a:r>
          </a:p>
        </p:txBody>
      </p:sp>
      <p:sp>
        <p:nvSpPr>
          <p:cNvPr id="5" name="Rectangle 4"/>
          <p:cNvSpPr/>
          <p:nvPr/>
        </p:nvSpPr>
        <p:spPr>
          <a:xfrm>
            <a:off x="1040172" y="2543703"/>
            <a:ext cx="7391400" cy="3786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329962" y="1608738"/>
            <a:ext cx="4927631"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Old = </a:t>
            </a:r>
            <a:r>
              <a:rPr lang="en-US" sz="2000" dirty="0">
                <a:latin typeface="Times New Roman" panose="02020603050405020304" pitchFamily="18" charset="0"/>
                <a:cs typeface="Times New Roman" panose="02020603050405020304" pitchFamily="18" charset="0"/>
              </a:rPr>
              <a:t>infantile spasms (</a:t>
            </a:r>
            <a:r>
              <a:rPr lang="en-US" sz="2000" dirty="0" err="1">
                <a:latin typeface="Times New Roman" panose="02020603050405020304" pitchFamily="18" charset="0"/>
                <a:cs typeface="Times New Roman" panose="02020603050405020304" pitchFamily="18" charset="0"/>
              </a:rPr>
              <a:t>focality</a:t>
            </a:r>
            <a:r>
              <a:rPr lang="en-US" sz="2000" dirty="0">
                <a:latin typeface="Times New Roman" panose="02020603050405020304" pitchFamily="18" charset="0"/>
                <a:cs typeface="Times New Roman" panose="02020603050405020304" pitchFamily="18" charset="0"/>
              </a:rPr>
              <a:t> not specified)</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New = </a:t>
            </a:r>
            <a:r>
              <a:rPr lang="en-US" sz="2000" dirty="0">
                <a:latin typeface="Times New Roman" panose="02020603050405020304" pitchFamily="18" charset="0"/>
                <a:cs typeface="Times New Roman" panose="02020603050405020304" pitchFamily="18" charset="0"/>
              </a:rPr>
              <a:t>focal epileptic spasms </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299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917448" y="1997839"/>
            <a:ext cx="7391400"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10. A 75 year-old man reports an internal sense of body trembling.  No other information is available.  </a:t>
            </a:r>
          </a:p>
        </p:txBody>
      </p:sp>
      <p:sp>
        <p:nvSpPr>
          <p:cNvPr id="5" name="Rectangle 4"/>
          <p:cNvSpPr/>
          <p:nvPr/>
        </p:nvSpPr>
        <p:spPr>
          <a:xfrm>
            <a:off x="917448" y="1997841"/>
            <a:ext cx="7391400" cy="90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Rectangle 7"/>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 name="TextBox 8"/>
          <p:cNvSpPr txBox="1"/>
          <p:nvPr/>
        </p:nvSpPr>
        <p:spPr>
          <a:xfrm>
            <a:off x="3825302" y="370772"/>
            <a:ext cx="1895071"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Examples</a:t>
            </a:r>
          </a:p>
        </p:txBody>
      </p:sp>
      <p:sp>
        <p:nvSpPr>
          <p:cNvPr id="10" name="Rectangle 9"/>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462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Text Box 4"/>
          <p:cNvSpPr txBox="1">
            <a:spLocks noChangeArrowheads="1"/>
          </p:cNvSpPr>
          <p:nvPr/>
        </p:nvSpPr>
        <p:spPr bwMode="auto">
          <a:xfrm>
            <a:off x="3883966" y="313530"/>
            <a:ext cx="1701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eaLnBrk="1" hangingPunct="1">
              <a:spcBef>
                <a:spcPct val="0"/>
              </a:spcBef>
              <a:buFontTx/>
              <a:buNone/>
            </a:pPr>
            <a:r>
              <a:rPr lang="en-US" altLang="en-US" b="1" dirty="0">
                <a:solidFill>
                  <a:srgbClr val="FF0000"/>
                </a:solidFill>
                <a:cs typeface="Times New Roman" panose="02020603050405020304" pitchFamily="18" charset="0"/>
              </a:rPr>
              <a:t>The End</a:t>
            </a:r>
          </a:p>
        </p:txBody>
      </p:sp>
      <p:sp>
        <p:nvSpPr>
          <p:cNvPr id="5" name="Rectangle 4"/>
          <p:cNvSpPr>
            <a:spLocks noChangeArrowheads="1"/>
          </p:cNvSpPr>
          <p:nvPr/>
        </p:nvSpPr>
        <p:spPr bwMode="auto">
          <a:xfrm>
            <a:off x="3949245" y="4851091"/>
            <a:ext cx="473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eaLnBrk="1" hangingPunct="1">
              <a:spcBef>
                <a:spcPct val="0"/>
              </a:spcBef>
              <a:buFontTx/>
              <a:buNone/>
            </a:pPr>
            <a:r>
              <a:rPr lang="en-US" altLang="en-US" sz="1800" b="1" dirty="0">
                <a:solidFill>
                  <a:srgbClr val="0000FF"/>
                </a:solidFill>
                <a:cs typeface="Times New Roman" pitchFamily="18" charset="0"/>
              </a:rPr>
              <a:t>“Words, words, words, I’m so sick of words!”</a:t>
            </a:r>
          </a:p>
          <a:p>
            <a:pPr eaLnBrk="1" hangingPunct="1">
              <a:spcBef>
                <a:spcPct val="0"/>
              </a:spcBef>
              <a:buFontTx/>
              <a:buNone/>
            </a:pPr>
            <a:r>
              <a:rPr lang="en-US" altLang="en-US" sz="1800" b="1" dirty="0">
                <a:solidFill>
                  <a:srgbClr val="0000FF"/>
                </a:solidFill>
                <a:cs typeface="Times New Roman" pitchFamily="18" charset="0"/>
              </a:rPr>
              <a:t>   Eliza Doolittle, </a:t>
            </a:r>
            <a:r>
              <a:rPr lang="en-US" altLang="en-US" sz="1800" b="1" i="1" dirty="0">
                <a:solidFill>
                  <a:srgbClr val="0000FF"/>
                </a:solidFill>
                <a:cs typeface="Times New Roman" pitchFamily="18" charset="0"/>
              </a:rPr>
              <a:t>My Fair Lady</a:t>
            </a:r>
          </a:p>
        </p:txBody>
      </p:sp>
      <p:pic>
        <p:nvPicPr>
          <p:cNvPr id="6" name="Picture 6" descr="http://www.mccarter.org/education/myfairlady/andrews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228" y="1558082"/>
            <a:ext cx="2381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449" y="1491622"/>
            <a:ext cx="2622882" cy="481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0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09" y="1774448"/>
            <a:ext cx="869838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3869" y="412846"/>
            <a:ext cx="811626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Possible Seizure Classifications Could be Based On:</a:t>
            </a:r>
          </a:p>
        </p:txBody>
      </p:sp>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264704" y="1744824"/>
            <a:ext cx="1633781" cy="1800493"/>
          </a:xfrm>
          <a:prstGeom prst="rect">
            <a:avLst/>
          </a:prstGeom>
          <a:noFill/>
        </p:spPr>
        <p:txBody>
          <a:bodyPr wrap="none" rtlCol="0">
            <a:spAutoFit/>
          </a:bodyPr>
          <a:lstStyle/>
          <a:p>
            <a:r>
              <a:rPr lang="en-US" sz="1600" b="1" u="sng" dirty="0">
                <a:latin typeface="Times New Roman" panose="02020603050405020304" pitchFamily="18" charset="0"/>
                <a:cs typeface="Times New Roman" panose="02020603050405020304" pitchFamily="18" charset="0"/>
              </a:rPr>
              <a:t>Pathophysiology</a:t>
            </a:r>
          </a:p>
          <a:p>
            <a:pPr>
              <a:spcBef>
                <a:spcPts val="1800"/>
              </a:spcBef>
            </a:pPr>
            <a:r>
              <a:rPr lang="en-US" sz="1600" b="1" dirty="0">
                <a:latin typeface="Times New Roman" panose="02020603050405020304" pitchFamily="18" charset="0"/>
                <a:cs typeface="Times New Roman" panose="02020603050405020304" pitchFamily="18" charset="0"/>
              </a:rPr>
              <a:t>But this is </a:t>
            </a:r>
          </a:p>
          <a:p>
            <a:r>
              <a:rPr lang="en-US" sz="1600" b="1" dirty="0">
                <a:latin typeface="Times New Roman" panose="02020603050405020304" pitchFamily="18" charset="0"/>
                <a:cs typeface="Times New Roman" panose="02020603050405020304" pitchFamily="18" charset="0"/>
              </a:rPr>
              <a:t>currently </a:t>
            </a:r>
          </a:p>
          <a:p>
            <a:r>
              <a:rPr lang="en-US" sz="1600" b="1" dirty="0">
                <a:latin typeface="Times New Roman" panose="02020603050405020304" pitchFamily="18" charset="0"/>
                <a:cs typeface="Times New Roman" panose="02020603050405020304" pitchFamily="18" charset="0"/>
              </a:rPr>
              <a:t>impossible with</a:t>
            </a:r>
          </a:p>
          <a:p>
            <a:r>
              <a:rPr lang="en-US" sz="1600" b="1" dirty="0">
                <a:latin typeface="Times New Roman" panose="02020603050405020304" pitchFamily="18" charset="0"/>
                <a:cs typeface="Times New Roman" panose="02020603050405020304" pitchFamily="18" charset="0"/>
              </a:rPr>
              <a:t>our limited </a:t>
            </a:r>
          </a:p>
          <a:p>
            <a:r>
              <a:rPr lang="en-US" sz="1600" b="1" dirty="0">
                <a:latin typeface="Times New Roman" panose="02020603050405020304" pitchFamily="18" charset="0"/>
                <a:cs typeface="Times New Roman" panose="02020603050405020304" pitchFamily="18" charset="0"/>
              </a:rPr>
              <a:t>understanding</a:t>
            </a:r>
          </a:p>
        </p:txBody>
      </p:sp>
      <p:sp>
        <p:nvSpPr>
          <p:cNvPr id="8" name="TextBox 7"/>
          <p:cNvSpPr txBox="1"/>
          <p:nvPr/>
        </p:nvSpPr>
        <p:spPr>
          <a:xfrm>
            <a:off x="2118105" y="1744824"/>
            <a:ext cx="1314784" cy="2046714"/>
          </a:xfrm>
          <a:prstGeom prst="rect">
            <a:avLst/>
          </a:prstGeom>
          <a:noFill/>
        </p:spPr>
        <p:txBody>
          <a:bodyPr wrap="none" rtlCol="0">
            <a:spAutoFit/>
          </a:bodyPr>
          <a:lstStyle/>
          <a:p>
            <a:pPr algn="ctr"/>
            <a:r>
              <a:rPr lang="en-US" sz="1600" b="1" u="sng" dirty="0">
                <a:latin typeface="Times New Roman" panose="02020603050405020304" pitchFamily="18" charset="0"/>
                <a:cs typeface="Times New Roman" panose="02020603050405020304" pitchFamily="18" charset="0"/>
              </a:rPr>
              <a:t>Anatomy</a:t>
            </a:r>
          </a:p>
          <a:p>
            <a:pPr algn="ctr">
              <a:spcBef>
                <a:spcPts val="1800"/>
              </a:spcBef>
            </a:pPr>
            <a:r>
              <a:rPr lang="en-US" sz="1600" b="1" dirty="0">
                <a:latin typeface="Times New Roman" panose="02020603050405020304" pitchFamily="18" charset="0"/>
                <a:cs typeface="Times New Roman" panose="02020603050405020304" pitchFamily="18" charset="0"/>
              </a:rPr>
              <a:t>Temporal</a:t>
            </a:r>
          </a:p>
          <a:p>
            <a:pPr algn="ctr"/>
            <a:r>
              <a:rPr lang="en-US" sz="1600" b="1" dirty="0">
                <a:latin typeface="Times New Roman" panose="02020603050405020304" pitchFamily="18" charset="0"/>
                <a:cs typeface="Times New Roman" panose="02020603050405020304" pitchFamily="18" charset="0"/>
              </a:rPr>
              <a:t>Frontal</a:t>
            </a:r>
          </a:p>
          <a:p>
            <a:pPr algn="ctr"/>
            <a:r>
              <a:rPr lang="en-US" sz="1600" b="1" dirty="0">
                <a:latin typeface="Times New Roman" panose="02020603050405020304" pitchFamily="18" charset="0"/>
                <a:cs typeface="Times New Roman" panose="02020603050405020304" pitchFamily="18" charset="0"/>
              </a:rPr>
              <a:t>Parietal</a:t>
            </a:r>
          </a:p>
          <a:p>
            <a:pPr algn="ctr"/>
            <a:r>
              <a:rPr lang="en-US" sz="1600" b="1" dirty="0">
                <a:latin typeface="Times New Roman" panose="02020603050405020304" pitchFamily="18" charset="0"/>
                <a:cs typeface="Times New Roman" panose="02020603050405020304" pitchFamily="18" charset="0"/>
              </a:rPr>
              <a:t>Occipital</a:t>
            </a:r>
          </a:p>
          <a:p>
            <a:pPr algn="ctr"/>
            <a:r>
              <a:rPr lang="en-US" sz="1600" b="1" dirty="0">
                <a:latin typeface="Times New Roman" panose="02020603050405020304" pitchFamily="18" charset="0"/>
                <a:cs typeface="Times New Roman" panose="02020603050405020304" pitchFamily="18" charset="0"/>
              </a:rPr>
              <a:t>Diencephalic</a:t>
            </a:r>
          </a:p>
          <a:p>
            <a:pPr algn="ctr"/>
            <a:r>
              <a:rPr lang="en-US" sz="1600" b="1" dirty="0">
                <a:latin typeface="Times New Roman" panose="02020603050405020304" pitchFamily="18" charset="0"/>
                <a:cs typeface="Times New Roman" panose="02020603050405020304" pitchFamily="18" charset="0"/>
              </a:rPr>
              <a:t>Brainstem</a:t>
            </a:r>
          </a:p>
        </p:txBody>
      </p:sp>
      <p:sp>
        <p:nvSpPr>
          <p:cNvPr id="9" name="TextBox 8"/>
          <p:cNvSpPr txBox="1"/>
          <p:nvPr/>
        </p:nvSpPr>
        <p:spPr>
          <a:xfrm>
            <a:off x="3669841" y="1747929"/>
            <a:ext cx="1760418" cy="1554272"/>
          </a:xfrm>
          <a:prstGeom prst="rect">
            <a:avLst/>
          </a:prstGeom>
          <a:noFill/>
        </p:spPr>
        <p:txBody>
          <a:bodyPr wrap="none" rtlCol="0">
            <a:spAutoFit/>
          </a:bodyPr>
          <a:lstStyle/>
          <a:p>
            <a:pPr algn="ctr"/>
            <a:r>
              <a:rPr lang="en-US" sz="1600" b="1" u="sng" dirty="0">
                <a:latin typeface="Times New Roman" panose="02020603050405020304" pitchFamily="18" charset="0"/>
                <a:cs typeface="Times New Roman" panose="02020603050405020304" pitchFamily="18" charset="0"/>
              </a:rPr>
              <a:t>Networks</a:t>
            </a:r>
          </a:p>
          <a:p>
            <a:pPr algn="ctr">
              <a:spcBef>
                <a:spcPts val="1800"/>
              </a:spcBef>
            </a:pPr>
            <a:r>
              <a:rPr lang="en-US" sz="1600" b="1" dirty="0">
                <a:latin typeface="Times New Roman" panose="02020603050405020304" pitchFamily="18" charset="0"/>
                <a:cs typeface="Times New Roman" panose="02020603050405020304" pitchFamily="18" charset="0"/>
              </a:rPr>
              <a:t>Neocortical</a:t>
            </a:r>
          </a:p>
          <a:p>
            <a:pPr algn="ctr"/>
            <a:r>
              <a:rPr lang="en-US" sz="1600" b="1" dirty="0">
                <a:latin typeface="Times New Roman" panose="02020603050405020304" pitchFamily="18" charset="0"/>
                <a:cs typeface="Times New Roman" panose="02020603050405020304" pitchFamily="18" charset="0"/>
              </a:rPr>
              <a:t>Limbic</a:t>
            </a:r>
          </a:p>
          <a:p>
            <a:pPr algn="ctr"/>
            <a:r>
              <a:rPr lang="en-US" sz="1600" b="1" dirty="0">
                <a:latin typeface="Times New Roman" panose="02020603050405020304" pitchFamily="18" charset="0"/>
                <a:cs typeface="Times New Roman" panose="02020603050405020304" pitchFamily="18" charset="0"/>
              </a:rPr>
              <a:t>Thalamo-Cortical</a:t>
            </a:r>
          </a:p>
          <a:p>
            <a:pPr algn="ctr"/>
            <a:r>
              <a:rPr lang="en-US" sz="1600" b="1" dirty="0">
                <a:latin typeface="Times New Roman" panose="02020603050405020304" pitchFamily="18" charset="0"/>
                <a:cs typeface="Times New Roman" panose="02020603050405020304" pitchFamily="18" charset="0"/>
              </a:rPr>
              <a:t>Brainstem</a:t>
            </a:r>
          </a:p>
        </p:txBody>
      </p:sp>
      <p:sp>
        <p:nvSpPr>
          <p:cNvPr id="10" name="TextBox 9"/>
          <p:cNvSpPr txBox="1"/>
          <p:nvPr/>
        </p:nvSpPr>
        <p:spPr>
          <a:xfrm>
            <a:off x="5615934" y="1741710"/>
            <a:ext cx="1492716" cy="1800493"/>
          </a:xfrm>
          <a:prstGeom prst="rect">
            <a:avLst/>
          </a:prstGeom>
          <a:noFill/>
        </p:spPr>
        <p:txBody>
          <a:bodyPr wrap="none" rtlCol="0">
            <a:spAutoFit/>
          </a:bodyPr>
          <a:lstStyle/>
          <a:p>
            <a:pPr algn="ctr"/>
            <a:r>
              <a:rPr lang="en-US" sz="1600" b="1" u="sng" dirty="0">
                <a:latin typeface="Times New Roman" panose="02020603050405020304" pitchFamily="18" charset="0"/>
                <a:cs typeface="Times New Roman" panose="02020603050405020304" pitchFamily="18" charset="0"/>
              </a:rPr>
              <a:t>Practical, by:</a:t>
            </a:r>
          </a:p>
          <a:p>
            <a:pPr algn="ctr">
              <a:spcBef>
                <a:spcPts val="1800"/>
              </a:spcBef>
            </a:pPr>
            <a:r>
              <a:rPr lang="en-US" sz="1600" b="1" dirty="0">
                <a:latin typeface="Times New Roman" panose="02020603050405020304" pitchFamily="18" charset="0"/>
                <a:cs typeface="Times New Roman" panose="02020603050405020304" pitchFamily="18" charset="0"/>
              </a:rPr>
              <a:t>AED response</a:t>
            </a:r>
          </a:p>
          <a:p>
            <a:pPr algn="ctr"/>
            <a:r>
              <a:rPr lang="en-US" sz="1600" b="1" dirty="0">
                <a:latin typeface="Times New Roman" panose="02020603050405020304" pitchFamily="18" charset="0"/>
                <a:cs typeface="Times New Roman" panose="02020603050405020304" pitchFamily="18" charset="0"/>
              </a:rPr>
              <a:t>Surgical target</a:t>
            </a:r>
          </a:p>
          <a:p>
            <a:pPr algn="ctr"/>
            <a:r>
              <a:rPr lang="en-US" sz="1600" b="1" dirty="0">
                <a:latin typeface="Times New Roman" panose="02020603050405020304" pitchFamily="18" charset="0"/>
                <a:cs typeface="Times New Roman" panose="02020603050405020304" pitchFamily="18" charset="0"/>
              </a:rPr>
              <a:t>Disabling</a:t>
            </a:r>
          </a:p>
          <a:p>
            <a:pPr algn="ctr"/>
            <a:r>
              <a:rPr lang="en-US" sz="1600" b="1" dirty="0">
                <a:latin typeface="Times New Roman" panose="02020603050405020304" pitchFamily="18" charset="0"/>
                <a:cs typeface="Times New Roman" panose="02020603050405020304" pitchFamily="18" charset="0"/>
              </a:rPr>
              <a:t>EEG pattern</a:t>
            </a:r>
          </a:p>
          <a:p>
            <a:pPr algn="ctr"/>
            <a:r>
              <a:rPr lang="en-US" sz="1600" b="1" dirty="0">
                <a:latin typeface="Times New Roman" panose="02020603050405020304" pitchFamily="18" charset="0"/>
                <a:cs typeface="Times New Roman" panose="02020603050405020304" pitchFamily="18" charset="0"/>
              </a:rPr>
              <a:t>Many others</a:t>
            </a:r>
          </a:p>
        </p:txBody>
      </p:sp>
      <p:sp>
        <p:nvSpPr>
          <p:cNvPr id="11" name="TextBox 10"/>
          <p:cNvSpPr txBox="1"/>
          <p:nvPr/>
        </p:nvSpPr>
        <p:spPr>
          <a:xfrm>
            <a:off x="7274194" y="1744816"/>
            <a:ext cx="1826141" cy="1061829"/>
          </a:xfrm>
          <a:prstGeom prst="rect">
            <a:avLst/>
          </a:prstGeom>
          <a:noFill/>
        </p:spPr>
        <p:txBody>
          <a:bodyPr wrap="none" rtlCol="0">
            <a:spAutoFit/>
          </a:bodyPr>
          <a:lstStyle/>
          <a:p>
            <a:pPr algn="ctr"/>
            <a:r>
              <a:rPr lang="en-US" sz="1600" b="1" u="sng" dirty="0">
                <a:solidFill>
                  <a:srgbClr val="FF0000"/>
                </a:solidFill>
                <a:latin typeface="Times New Roman" panose="02020603050405020304" pitchFamily="18" charset="0"/>
                <a:cs typeface="Times New Roman" panose="02020603050405020304" pitchFamily="18" charset="0"/>
              </a:rPr>
              <a:t>Modify Existing</a:t>
            </a:r>
          </a:p>
          <a:p>
            <a:pPr algn="ctr">
              <a:spcBef>
                <a:spcPts val="1800"/>
              </a:spcBef>
            </a:pPr>
            <a:r>
              <a:rPr lang="en-US" sz="1600" b="1" dirty="0">
                <a:solidFill>
                  <a:srgbClr val="FF0000"/>
                </a:solidFill>
                <a:latin typeface="Times New Roman" panose="02020603050405020304" pitchFamily="18" charset="0"/>
                <a:cs typeface="Times New Roman" panose="02020603050405020304" pitchFamily="18" charset="0"/>
              </a:rPr>
              <a:t>1981 ILAE System</a:t>
            </a:r>
          </a:p>
          <a:p>
            <a:pPr algn="ctr"/>
            <a:r>
              <a:rPr lang="en-US" sz="1600" b="1" dirty="0">
                <a:solidFill>
                  <a:srgbClr val="FF0000"/>
                </a:solidFill>
                <a:latin typeface="Times New Roman" panose="02020603050405020304" pitchFamily="18" charset="0"/>
                <a:cs typeface="Times New Roman" panose="02020603050405020304" pitchFamily="18" charset="0"/>
              </a:rPr>
              <a:t>2010 ILAE update</a:t>
            </a:r>
          </a:p>
        </p:txBody>
      </p:sp>
      <p:sp>
        <p:nvSpPr>
          <p:cNvPr id="14" name="Rounded Rectangle 13"/>
          <p:cNvSpPr/>
          <p:nvPr/>
        </p:nvSpPr>
        <p:spPr>
          <a:xfrm>
            <a:off x="3731364" y="1689900"/>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17" name="TextBox 16"/>
          <p:cNvSpPr txBox="1"/>
          <p:nvPr/>
        </p:nvSpPr>
        <p:spPr>
          <a:xfrm>
            <a:off x="741775" y="4251051"/>
            <a:ext cx="8341835" cy="1733808"/>
          </a:xfrm>
          <a:prstGeom prst="rect">
            <a:avLst/>
          </a:prstGeom>
          <a:noFill/>
        </p:spPr>
        <p:txBody>
          <a:bodyPr wrap="none" rtlCol="0">
            <a:spAutoFit/>
          </a:bodyPr>
          <a:lstStyle/>
          <a:p>
            <a:pPr marL="342900" indent="-342900">
              <a:lnSpc>
                <a:spcPts val="32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In the absence of fundamental knowledge, ILAE chose to extend the existing classification</a:t>
            </a:r>
          </a:p>
          <a:p>
            <a:pPr marL="342900" indent="-342900">
              <a:lnSpc>
                <a:spcPts val="32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The is an operational (practical) system, not a true scientific classification</a:t>
            </a:r>
          </a:p>
          <a:p>
            <a:pPr marL="342900" indent="-342900">
              <a:lnSpc>
                <a:spcPts val="32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Others might devise special operational classifications for specific use, e.g., neonatal, ICU</a:t>
            </a:r>
          </a:p>
          <a:p>
            <a:pPr marL="342900" indent="-342900">
              <a:lnSpc>
                <a:spcPts val="32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This classification is predominantly for clinicians</a:t>
            </a:r>
          </a:p>
        </p:txBody>
      </p:sp>
      <p:sp>
        <p:nvSpPr>
          <p:cNvPr id="18" name="Rounded Rectangle 17"/>
          <p:cNvSpPr/>
          <p:nvPr/>
        </p:nvSpPr>
        <p:spPr>
          <a:xfrm>
            <a:off x="7310560" y="1684038"/>
            <a:ext cx="1712658" cy="22314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19" name="Rounded Rectangle 18"/>
          <p:cNvSpPr/>
          <p:nvPr/>
        </p:nvSpPr>
        <p:spPr>
          <a:xfrm>
            <a:off x="5512941" y="1681481"/>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20" name="Rounded Rectangle 19"/>
          <p:cNvSpPr/>
          <p:nvPr/>
        </p:nvSpPr>
        <p:spPr>
          <a:xfrm>
            <a:off x="1928548" y="1681482"/>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21" name="Rounded Rectangle 20"/>
          <p:cNvSpPr/>
          <p:nvPr/>
        </p:nvSpPr>
        <p:spPr>
          <a:xfrm>
            <a:off x="146866" y="1684038"/>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16" name="Rectangle 1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5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09" y="1774448"/>
            <a:ext cx="869838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530937" y="1449502"/>
            <a:ext cx="8302861"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Elicit symptoms and signs of event (semiology)</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Look for familiar patterns in symptoms and signs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Sometimes use ancillary data, e.g., EEG, MRI, genes, antibodies, etc.</a:t>
            </a:r>
          </a:p>
        </p:txBody>
      </p:sp>
      <p:sp>
        <p:nvSpPr>
          <p:cNvPr id="8" name="TextBox 7"/>
          <p:cNvSpPr txBox="1"/>
          <p:nvPr/>
        </p:nvSpPr>
        <p:spPr>
          <a:xfrm>
            <a:off x="1513437" y="430916"/>
            <a:ext cx="5990679"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How Do Clinicians Classify Seizures ?</a:t>
            </a:r>
          </a:p>
        </p:txBody>
      </p:sp>
      <p:cxnSp>
        <p:nvCxnSpPr>
          <p:cNvPr id="9" name="Straight Arrow Connector 8"/>
          <p:cNvCxnSpPr/>
          <p:nvPr/>
        </p:nvCxnSpPr>
        <p:spPr>
          <a:xfrm flipV="1">
            <a:off x="3354363" y="2998685"/>
            <a:ext cx="2764246" cy="1796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25972" y="2897997"/>
            <a:ext cx="2979228" cy="532014"/>
            <a:chOff x="1809649" y="4075273"/>
            <a:chExt cx="2979228" cy="532014"/>
          </a:xfrm>
        </p:grpSpPr>
        <p:sp>
          <p:nvSpPr>
            <p:cNvPr id="11" name="TextBox 10"/>
            <p:cNvSpPr txBox="1"/>
            <p:nvPr/>
          </p:nvSpPr>
          <p:spPr>
            <a:xfrm>
              <a:off x="1809649" y="4094424"/>
              <a:ext cx="2979228"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Symptoms + Signs     </a:t>
              </a:r>
            </a:p>
          </p:txBody>
        </p:sp>
        <p:sp>
          <p:nvSpPr>
            <p:cNvPr id="12" name="Rounded Rectangle 11"/>
            <p:cNvSpPr/>
            <p:nvPr/>
          </p:nvSpPr>
          <p:spPr>
            <a:xfrm>
              <a:off x="1812175" y="4075273"/>
              <a:ext cx="2468880" cy="5320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grpSp>
        <p:nvGrpSpPr>
          <p:cNvPr id="13" name="Group 12"/>
          <p:cNvGrpSpPr/>
          <p:nvPr/>
        </p:nvGrpSpPr>
        <p:grpSpPr>
          <a:xfrm>
            <a:off x="6435356" y="2901101"/>
            <a:ext cx="1872836" cy="532014"/>
            <a:chOff x="1809649" y="4075273"/>
            <a:chExt cx="2471406" cy="532014"/>
          </a:xfrm>
        </p:grpSpPr>
        <p:sp>
          <p:nvSpPr>
            <p:cNvPr id="14" name="TextBox 13"/>
            <p:cNvSpPr txBox="1"/>
            <p:nvPr/>
          </p:nvSpPr>
          <p:spPr>
            <a:xfrm>
              <a:off x="1809649" y="4094424"/>
              <a:ext cx="2471406"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Seizure Type     </a:t>
              </a:r>
            </a:p>
          </p:txBody>
        </p:sp>
        <p:sp>
          <p:nvSpPr>
            <p:cNvPr id="15" name="Rounded Rectangle 14"/>
            <p:cNvSpPr/>
            <p:nvPr/>
          </p:nvSpPr>
          <p:spPr>
            <a:xfrm>
              <a:off x="1812175" y="4075273"/>
              <a:ext cx="2468880" cy="5320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6" name="TextBox 15"/>
          <p:cNvSpPr txBox="1"/>
          <p:nvPr/>
        </p:nvSpPr>
        <p:spPr>
          <a:xfrm>
            <a:off x="3942218" y="2567677"/>
            <a:ext cx="147675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one-to many</a:t>
            </a:r>
          </a:p>
        </p:txBody>
      </p:sp>
      <p:cxnSp>
        <p:nvCxnSpPr>
          <p:cNvPr id="17" name="Straight Arrow Connector 16"/>
          <p:cNvCxnSpPr/>
          <p:nvPr/>
        </p:nvCxnSpPr>
        <p:spPr>
          <a:xfrm flipV="1">
            <a:off x="3366798" y="3300376"/>
            <a:ext cx="2764246" cy="1796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42217" y="3323520"/>
            <a:ext cx="154638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many-to-one</a:t>
            </a:r>
          </a:p>
        </p:txBody>
      </p:sp>
      <p:sp>
        <p:nvSpPr>
          <p:cNvPr id="20" name="TextBox 19"/>
          <p:cNvSpPr txBox="1"/>
          <p:nvPr/>
        </p:nvSpPr>
        <p:spPr>
          <a:xfrm>
            <a:off x="614111" y="4321728"/>
            <a:ext cx="1737976"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automatisms</a:t>
            </a:r>
          </a:p>
        </p:txBody>
      </p:sp>
      <p:cxnSp>
        <p:nvCxnSpPr>
          <p:cNvPr id="21" name="Straight Arrow Connector 20"/>
          <p:cNvCxnSpPr>
            <a:cxnSpLocks/>
          </p:cNvCxnSpPr>
          <p:nvPr/>
        </p:nvCxnSpPr>
        <p:spPr>
          <a:xfrm flipV="1">
            <a:off x="2433737" y="4438007"/>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86200" y="4166428"/>
            <a:ext cx="4325223"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focal impaired awareness seizure</a:t>
            </a:r>
          </a:p>
        </p:txBody>
      </p:sp>
      <p:sp>
        <p:nvSpPr>
          <p:cNvPr id="24" name="TextBox 23"/>
          <p:cNvSpPr txBox="1"/>
          <p:nvPr/>
        </p:nvSpPr>
        <p:spPr>
          <a:xfrm>
            <a:off x="3886200" y="4480211"/>
            <a:ext cx="2105063"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absence seizure</a:t>
            </a:r>
          </a:p>
        </p:txBody>
      </p:sp>
      <p:sp>
        <p:nvSpPr>
          <p:cNvPr id="25" name="Rounded Rectangle 24"/>
          <p:cNvSpPr/>
          <p:nvPr/>
        </p:nvSpPr>
        <p:spPr>
          <a:xfrm>
            <a:off x="528415" y="4222414"/>
            <a:ext cx="7862691" cy="69249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7" name="TextBox 26"/>
          <p:cNvSpPr txBox="1"/>
          <p:nvPr/>
        </p:nvSpPr>
        <p:spPr>
          <a:xfrm>
            <a:off x="617215" y="5323207"/>
            <a:ext cx="1737976"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automatisms</a:t>
            </a:r>
          </a:p>
        </p:txBody>
      </p:sp>
      <p:sp>
        <p:nvSpPr>
          <p:cNvPr id="30" name="TextBox 29"/>
          <p:cNvSpPr txBox="1"/>
          <p:nvPr/>
        </p:nvSpPr>
        <p:spPr>
          <a:xfrm>
            <a:off x="3889304" y="5494487"/>
            <a:ext cx="4256293"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focal impaired awareness seizure</a:t>
            </a:r>
          </a:p>
        </p:txBody>
      </p:sp>
      <p:sp>
        <p:nvSpPr>
          <p:cNvPr id="31" name="Rounded Rectangle 30"/>
          <p:cNvSpPr/>
          <p:nvPr/>
        </p:nvSpPr>
        <p:spPr>
          <a:xfrm>
            <a:off x="531519" y="5391851"/>
            <a:ext cx="7862691" cy="69249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32" name="TextBox 31"/>
          <p:cNvSpPr txBox="1"/>
          <p:nvPr/>
        </p:nvSpPr>
        <p:spPr>
          <a:xfrm>
            <a:off x="750953" y="5634234"/>
            <a:ext cx="1524969"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autonomic</a:t>
            </a:r>
          </a:p>
        </p:txBody>
      </p:sp>
      <p:sp>
        <p:nvSpPr>
          <p:cNvPr id="33" name="TextBox 32"/>
          <p:cNvSpPr txBox="1"/>
          <p:nvPr/>
        </p:nvSpPr>
        <p:spPr>
          <a:xfrm>
            <a:off x="606720" y="3753112"/>
            <a:ext cx="139333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examples</a:t>
            </a:r>
          </a:p>
        </p:txBody>
      </p:sp>
      <p:sp>
        <p:nvSpPr>
          <p:cNvPr id="34" name="Rectangle 33"/>
          <p:cNvSpPr/>
          <p:nvPr/>
        </p:nvSpPr>
        <p:spPr>
          <a:xfrm>
            <a:off x="-16412"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cxnSpLocks/>
          </p:cNvCxnSpPr>
          <p:nvPr/>
        </p:nvCxnSpPr>
        <p:spPr>
          <a:xfrm flipV="1">
            <a:off x="2438400" y="4724399"/>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2428995" y="5596595"/>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2419590" y="5915463"/>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8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nvPr>
        </p:nvGraphicFramePr>
        <p:xfrm>
          <a:off x="1293378" y="1220815"/>
          <a:ext cx="6808123" cy="5424769"/>
        </p:xfrm>
        <a:graphic>
          <a:graphicData uri="http://schemas.openxmlformats.org/drawingml/2006/table">
            <a:tbl>
              <a:tblPr firstRow="1" firstCol="1" bandRow="1">
                <a:tableStyleId>{5C22544A-7EE6-4342-B048-85BDC9FD1C3A}</a:tableStyleId>
              </a:tblPr>
              <a:tblGrid>
                <a:gridCol w="4630189">
                  <a:extLst>
                    <a:ext uri="{9D8B030D-6E8A-4147-A177-3AD203B41FA5}">
                      <a16:colId xmlns:a16="http://schemas.microsoft.com/office/drawing/2014/main" xmlns="" val="1408177051"/>
                    </a:ext>
                  </a:extLst>
                </a:gridCol>
                <a:gridCol w="2177934">
                  <a:extLst>
                    <a:ext uri="{9D8B030D-6E8A-4147-A177-3AD203B41FA5}">
                      <a16:colId xmlns:a16="http://schemas.microsoft.com/office/drawing/2014/main" xmlns="" val="3715889923"/>
                    </a:ext>
                  </a:extLst>
                </a:gridCol>
              </a:tblGrid>
              <a:tr h="350209">
                <a:tc>
                  <a:txBody>
                    <a:bodyPr/>
                    <a:lstStyle/>
                    <a:p>
                      <a:pPr marL="0" marR="0">
                        <a:lnSpc>
                          <a:spcPct val="107000"/>
                        </a:lnSpc>
                        <a:spcBef>
                          <a:spcPts val="0"/>
                        </a:spcBef>
                        <a:spcAft>
                          <a:spcPts val="800"/>
                        </a:spcAft>
                      </a:pPr>
                      <a:r>
                        <a:rPr lang="en-US" sz="2000" dirty="0">
                          <a:solidFill>
                            <a:srgbClr val="FFFF00"/>
                          </a:solidFill>
                          <a:effectLst/>
                          <a:latin typeface="Times New Roman" panose="02020603050405020304" pitchFamily="18" charset="0"/>
                        </a:rPr>
                        <a:t>Symptoms</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solidFill>
                            <a:srgbClr val="FFFF00"/>
                          </a:solidFill>
                          <a:effectLst/>
                          <a:latin typeface="Times New Roman" panose="02020603050405020304" pitchFamily="18" charset="0"/>
                        </a:rPr>
                        <a:t>Medical Term</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52550632"/>
                  </a:ext>
                </a:extLst>
              </a:tr>
              <a:tr h="350209">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 </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 </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7843527"/>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automatic behaviors</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automatisms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1961919"/>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emotions or appearance of emotions </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emotions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7068182"/>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extension or flexion postures</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tonic</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416836"/>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flushing/sweating/</a:t>
                      </a:r>
                      <a:r>
                        <a:rPr lang="en-US" sz="1600" dirty="0" err="1">
                          <a:solidFill>
                            <a:srgbClr val="FFFF00"/>
                          </a:solidFill>
                          <a:effectLst/>
                          <a:latin typeface="Times New Roman" panose="02020603050405020304" pitchFamily="18" charset="0"/>
                        </a:rPr>
                        <a:t>piloerection</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autonomic</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4123280"/>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jerking </a:t>
                      </a:r>
                      <a:r>
                        <a:rPr lang="en-US" sz="1600" dirty="0" err="1">
                          <a:solidFill>
                            <a:srgbClr val="FFFF00"/>
                          </a:solidFill>
                          <a:effectLst/>
                          <a:latin typeface="Times New Roman" panose="02020603050405020304" pitchFamily="18" charset="0"/>
                        </a:rPr>
                        <a:t>arrhythmically</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myoclonus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1284291"/>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jerking rhythmically</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clonus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56369639"/>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language or thinking problems, </a:t>
                      </a:r>
                      <a:r>
                        <a:rPr lang="en-US" sz="1600" dirty="0" err="1">
                          <a:solidFill>
                            <a:srgbClr val="FFFF00"/>
                          </a:solidFill>
                          <a:effectLst/>
                          <a:latin typeface="Times New Roman" panose="02020603050405020304" pitchFamily="18" charset="0"/>
                        </a:rPr>
                        <a:t>deja</a:t>
                      </a:r>
                      <a:r>
                        <a:rPr lang="en-US" sz="1600" dirty="0">
                          <a:solidFill>
                            <a:srgbClr val="FFFF00"/>
                          </a:solidFill>
                          <a:effectLst/>
                          <a:latin typeface="Times New Roman" panose="02020603050405020304" pitchFamily="18" charset="0"/>
                        </a:rPr>
                        <a:t> vu</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cognitive</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2793904"/>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lid jerks</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eyelid myoclonia</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56222882"/>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limp</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atonic</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0138413"/>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numb/tingling, sounds, smells, tastes visions, vertigo</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sensations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97998374"/>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pausing, freezing, activity arrest</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behavior arrest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0051565"/>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thrashing/pedaling</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hyperkinetic</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99196795"/>
                  </a:ext>
                </a:extLst>
              </a:tr>
              <a:tr h="350209">
                <a:tc>
                  <a:txBody>
                    <a:bodyPr/>
                    <a:lstStyle/>
                    <a:p>
                      <a:pPr marL="0" marR="0">
                        <a:lnSpc>
                          <a:spcPct val="107000"/>
                        </a:lnSpc>
                        <a:spcBef>
                          <a:spcPts val="0"/>
                        </a:spcBef>
                        <a:spcAft>
                          <a:spcPts val="800"/>
                        </a:spcAft>
                      </a:pPr>
                      <a:r>
                        <a:rPr lang="en-US" sz="1600" dirty="0">
                          <a:solidFill>
                            <a:srgbClr val="FFFF00"/>
                          </a:solidFill>
                          <a:effectLst/>
                          <a:latin typeface="Times New Roman" panose="02020603050405020304" pitchFamily="18" charset="0"/>
                        </a:rPr>
                        <a:t>trunk flexion</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solidFill>
                            <a:schemeClr val="tx1"/>
                          </a:solidFill>
                          <a:effectLst/>
                          <a:latin typeface="Times New Roman" panose="02020603050405020304" pitchFamily="18" charset="0"/>
                        </a:rPr>
                        <a:t>spasm</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23338078"/>
                  </a:ext>
                </a:extLst>
              </a:tr>
            </a:tbl>
          </a:graphicData>
        </a:graphic>
      </p:graphicFrame>
      <p:sp>
        <p:nvSpPr>
          <p:cNvPr id="8" name="TextBox 7"/>
          <p:cNvSpPr txBox="1"/>
          <p:nvPr/>
        </p:nvSpPr>
        <p:spPr>
          <a:xfrm>
            <a:off x="1953771" y="422297"/>
            <a:ext cx="548733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Key Seizure Signs and Symptoms?</a:t>
            </a:r>
          </a:p>
        </p:txBody>
      </p:sp>
    </p:spTree>
    <p:extLst>
      <p:ext uri="{BB962C8B-B14F-4D97-AF65-F5344CB8AC3E}">
        <p14:creationId xmlns:p14="http://schemas.microsoft.com/office/powerpoint/2010/main" val="5384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899690" y="1363287"/>
            <a:ext cx="8125238" cy="5170646"/>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some seizures to be either focal or generalized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Classify seizures of unknown onset</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Clarify “impairment of consciousness”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Include a few previously unclassified types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word usage for greater public clarity</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Validate use of supportive information, e.g. EEG</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Conform with ICD 11 and 12</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Update the 2001 glossary of seizure terms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Standardize common descriptors to describe seizures</a:t>
            </a:r>
          </a:p>
          <a:p>
            <a:pPr marL="342900" indent="-342900">
              <a:spcBef>
                <a:spcPts val="12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Map old to new terms </a:t>
            </a:r>
          </a:p>
        </p:txBody>
      </p:sp>
      <p:sp>
        <p:nvSpPr>
          <p:cNvPr id="9" name="TextBox 8"/>
          <p:cNvSpPr txBox="1"/>
          <p:nvPr/>
        </p:nvSpPr>
        <p:spPr>
          <a:xfrm>
            <a:off x="2743200" y="408432"/>
            <a:ext cx="394531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a:t>The Elements of Change</a:t>
            </a:r>
          </a:p>
        </p:txBody>
      </p:sp>
      <p:sp>
        <p:nvSpPr>
          <p:cNvPr id="5" name="Rectangle 4"/>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045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3669</Words>
  <Application>Microsoft Office PowerPoint</Application>
  <PresentationFormat>On-screen Show (4:3)</PresentationFormat>
  <Paragraphs>543</Paragraphs>
  <Slides>54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MS PGothic</vt:lpstr>
      <vt:lpstr>Arial</vt:lpstr>
      <vt:lpstr>Calibri</vt:lpstr>
      <vt:lpstr>Consolas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Fisher</dc:creator>
  <cp:lastModifiedBy>Deborah Flower</cp:lastModifiedBy>
  <cp:revision>84</cp:revision>
  <dcterms:created xsi:type="dcterms:W3CDTF">2014-06-10T15:15:28Z</dcterms:created>
  <dcterms:modified xsi:type="dcterms:W3CDTF">2017-04-10T14:38:35Z</dcterms:modified>
</cp:coreProperties>
</file>